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9" r:id="rId2"/>
    <p:sldId id="410" r:id="rId3"/>
    <p:sldId id="427" r:id="rId4"/>
    <p:sldId id="411" r:id="rId5"/>
    <p:sldId id="412" r:id="rId6"/>
    <p:sldId id="413" r:id="rId7"/>
    <p:sldId id="425" r:id="rId8"/>
    <p:sldId id="414" r:id="rId9"/>
    <p:sldId id="415" r:id="rId10"/>
    <p:sldId id="416" r:id="rId11"/>
    <p:sldId id="417" r:id="rId12"/>
    <p:sldId id="418" r:id="rId13"/>
    <p:sldId id="419" r:id="rId14"/>
    <p:sldId id="430" r:id="rId15"/>
    <p:sldId id="421" r:id="rId16"/>
    <p:sldId id="429" r:id="rId17"/>
    <p:sldId id="431" r:id="rId18"/>
    <p:sldId id="422" r:id="rId19"/>
    <p:sldId id="423" r:id="rId20"/>
    <p:sldId id="424" r:id="rId21"/>
    <p:sldId id="432" r:id="rId22"/>
    <p:sldId id="433" r:id="rId23"/>
    <p:sldId id="435" r:id="rId24"/>
    <p:sldId id="434" r:id="rId25"/>
    <p:sldId id="436" r:id="rId26"/>
    <p:sldId id="437" r:id="rId27"/>
    <p:sldId id="288"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78431BEA-75D5-4870-B009-D7CD88F4DEB1}">
          <p14:sldIdLst>
            <p14:sldId id="409"/>
            <p14:sldId id="410"/>
            <p14:sldId id="427"/>
            <p14:sldId id="411"/>
            <p14:sldId id="412"/>
            <p14:sldId id="413"/>
            <p14:sldId id="425"/>
            <p14:sldId id="414"/>
            <p14:sldId id="415"/>
            <p14:sldId id="416"/>
            <p14:sldId id="417"/>
            <p14:sldId id="418"/>
            <p14:sldId id="419"/>
            <p14:sldId id="430"/>
            <p14:sldId id="421"/>
            <p14:sldId id="429"/>
            <p14:sldId id="431"/>
            <p14:sldId id="422"/>
            <p14:sldId id="423"/>
            <p14:sldId id="424"/>
            <p14:sldId id="432"/>
            <p14:sldId id="433"/>
            <p14:sldId id="435"/>
            <p14:sldId id="434"/>
            <p14:sldId id="436"/>
            <p14:sldId id="43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173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46395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9667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21482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2817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73404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4576F7-577B-4373-8FFB-9B09EA010756}" type="datetimeFigureOut">
              <a:rPr lang="ru-RU" smtClean="0"/>
              <a:t>04.04.2021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91781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4576F7-577B-4373-8FFB-9B09EA010756}" type="datetimeFigureOut">
              <a:rPr lang="ru-RU" smtClean="0"/>
              <a:t>04.04.2021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297412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4576F7-577B-4373-8FFB-9B09EA010756}" type="datetimeFigureOut">
              <a:rPr lang="ru-RU" smtClean="0"/>
              <a:t>04.04.2021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40846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8690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7345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E0FF5-EF32-4FAD-9043-2413C173EA7D}" type="slidenum">
              <a:rPr lang="ru-RU" smtClean="0"/>
              <a:t>‹#›</a:t>
            </a:fld>
            <a:endParaRPr lang="ru-RU"/>
          </a:p>
        </p:txBody>
      </p:sp>
    </p:spTree>
    <p:extLst>
      <p:ext uri="{BB962C8B-B14F-4D97-AF65-F5344CB8AC3E}">
        <p14:creationId xmlns:p14="http://schemas.microsoft.com/office/powerpoint/2010/main" val="380909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ndex.php?title=Taohuajiang_Nuclear_Power_Plant&amp;action=edit&amp;redlink=1"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s://en.wikipedia.org/wiki/Daya_Bay_Nuclear_Power_Plant" TargetMode="External"/><Relationship Id="rId4" Type="http://schemas.openxmlformats.org/officeDocument/2006/relationships/hyperlink" Target="https://en.wikipedia.org/wiki/Xiapu_Nuclear_Power_Pla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fif"/><Relationship Id="rId7" Type="http://schemas.openxmlformats.org/officeDocument/2006/relationships/image" Target="../media/image11.jpe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fif"/><Relationship Id="rId4" Type="http://schemas.openxmlformats.org/officeDocument/2006/relationships/image" Target="../media/image8.jf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153780" y="637128"/>
            <a:ext cx="112354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13.5 Boiling water reactors (BWR)</a:t>
            </a:r>
            <a:endParaRPr lang="ru-RU" sz="2400" dirty="0"/>
          </a:p>
          <a:p>
            <a:r>
              <a:rPr lang="en-US" sz="2400" dirty="0" smtClean="0"/>
              <a:t>	The </a:t>
            </a:r>
            <a:r>
              <a:rPr lang="en-US" sz="2400" dirty="0"/>
              <a:t>principle of operation of the power unit on the example of the reactor of the Fukushima – 1 </a:t>
            </a:r>
            <a:endParaRPr lang="ru-RU" sz="2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36" y="1791575"/>
            <a:ext cx="6238275" cy="3526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6490366" y="1532486"/>
            <a:ext cx="543961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dirty="0"/>
              <a:t>For stable operation of a BWR hull reactor, a mode is chosen in which the steam volume does not exceed a certain value. At large values of the steam volume, the operation of the reactor can be unstable</a:t>
            </a:r>
            <a:r>
              <a:rPr lang="en-US" sz="2400" dirty="0" smtClean="0"/>
              <a:t>.</a:t>
            </a:r>
          </a:p>
          <a:p>
            <a:pPr algn="just"/>
            <a:r>
              <a:rPr lang="en-US" sz="2400" dirty="0"/>
              <a:t>Reducing the power reduces the boiling intensity, after which the reactor power and the boiling intensity begin to increase. There is a dangerous fluctuation in power</a:t>
            </a:r>
            <a:r>
              <a:rPr lang="en-US" sz="2400" dirty="0" smtClean="0"/>
              <a:t>.</a:t>
            </a:r>
            <a:endParaRPr lang="ru-RU" sz="2400" dirty="0"/>
          </a:p>
        </p:txBody>
      </p:sp>
      <p:sp>
        <p:nvSpPr>
          <p:cNvPr id="9" name="Rectangle 3"/>
          <p:cNvSpPr>
            <a:spLocks noChangeArrowheads="1"/>
          </p:cNvSpPr>
          <p:nvPr/>
        </p:nvSpPr>
        <p:spPr bwMode="auto">
          <a:xfrm>
            <a:off x="0" y="5288340"/>
            <a:ext cx="1217689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dirty="0"/>
              <a:t>When the vapor content is below the permissible level, such dangerous power fluctuations do not occur, the reactor self-regulates, providing a stationary mode of operation</a:t>
            </a:r>
            <a:r>
              <a:rPr lang="en-US" sz="2400" dirty="0" smtClean="0"/>
              <a:t>.</a:t>
            </a:r>
          </a:p>
          <a:p>
            <a:pPr algn="just"/>
            <a:r>
              <a:rPr lang="en-US" sz="2400" dirty="0"/>
              <a:t>Therefore, the permissible volume of steam below which the stable operation of the BWR reactor is ensured limits the power of the reactor with the specified core size</a:t>
            </a:r>
            <a:r>
              <a:rPr lang="en-US" sz="2400" dirty="0" smtClean="0"/>
              <a:t>.</a:t>
            </a:r>
            <a:endParaRPr lang="ru-RU" sz="2400" dirty="0"/>
          </a:p>
        </p:txBody>
      </p:sp>
    </p:spTree>
    <p:extLst>
      <p:ext uri="{BB962C8B-B14F-4D97-AF65-F5344CB8AC3E}">
        <p14:creationId xmlns:p14="http://schemas.microsoft.com/office/powerpoint/2010/main" val="776881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437658" y="1157456"/>
            <a:ext cx="1134245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smtClean="0"/>
              <a:t>	</a:t>
            </a:r>
            <a:r>
              <a:rPr lang="en-US" sz="2400" dirty="0"/>
              <a:t> </a:t>
            </a:r>
            <a:r>
              <a:rPr lang="en-US" sz="2400" b="1" dirty="0"/>
              <a:t>HPCR -1000 Generation 3+/</a:t>
            </a:r>
            <a:r>
              <a:rPr lang="en-US" sz="2400" b="1" dirty="0" smtClean="0"/>
              <a:t>RBMK-1500</a:t>
            </a:r>
          </a:p>
          <a:p>
            <a:pPr algn="just"/>
            <a:endParaRPr lang="ru-RU" sz="2400" dirty="0"/>
          </a:p>
          <a:p>
            <a:pPr algn="just"/>
            <a:r>
              <a:rPr lang="en-US" sz="2400" dirty="0" smtClean="0"/>
              <a:t>	The </a:t>
            </a:r>
            <a:r>
              <a:rPr lang="en-US" sz="2400" dirty="0"/>
              <a:t>design of the graphite masonry of the reactor, which has the shape of an octahedron in cross-section. By reducing the volume of graphite, the ratio of the fuel fraction to the moderator fraction changes, which has a significant effect on the steam reactivity coefficient. As a result, the reactor can operate with a minimum operational reserve (OR), which further increases its economic efficiency.</a:t>
            </a:r>
            <a:endParaRPr lang="ru-RU" sz="2400" dirty="0"/>
          </a:p>
          <a:p>
            <a:pPr algn="just"/>
            <a:r>
              <a:rPr lang="en-US" sz="2400" dirty="0"/>
              <a:t>HPCR -1500 Reactor power while maintaining the HPCR -1500 design. This is achieved by increasing the rate of heat removal from the fuel element.</a:t>
            </a:r>
            <a:endParaRPr lang="ru-RU" sz="2400" dirty="0"/>
          </a:p>
          <a:p>
            <a:pPr algn="just"/>
            <a:r>
              <a:rPr lang="en-US" sz="2400" dirty="0" smtClean="0"/>
              <a:t>	All </a:t>
            </a:r>
            <a:r>
              <a:rPr lang="en-US" sz="2400" dirty="0"/>
              <a:t>together, this allows you to maintain the same dimensions and overall design of the reactor.</a:t>
            </a:r>
            <a:endParaRPr lang="ru-RU" sz="2400" dirty="0"/>
          </a:p>
          <a:p>
            <a:r>
              <a:rPr lang="en-US" sz="2400" dirty="0"/>
              <a:t> </a:t>
            </a:r>
            <a:endParaRPr lang="ru-RU" sz="2200" dirty="0"/>
          </a:p>
        </p:txBody>
      </p:sp>
    </p:spTree>
    <p:extLst>
      <p:ext uri="{BB962C8B-B14F-4D97-AF65-F5344CB8AC3E}">
        <p14:creationId xmlns:p14="http://schemas.microsoft.com/office/powerpoint/2010/main" val="838315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0" y="568947"/>
            <a:ext cx="12192000" cy="624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dirty="0" smtClean="0"/>
              <a:t>	</a:t>
            </a:r>
            <a:r>
              <a:rPr lang="en-US" sz="2400" b="1" dirty="0"/>
              <a:t> </a:t>
            </a:r>
            <a:r>
              <a:rPr lang="en-US" sz="2400" b="1" dirty="0" smtClean="0"/>
              <a:t>Dignities</a:t>
            </a:r>
            <a:endParaRPr lang="ru-RU" sz="2400" b="1" dirty="0"/>
          </a:p>
          <a:p>
            <a:pPr>
              <a:lnSpc>
                <a:spcPct val="90000"/>
              </a:lnSpc>
            </a:pPr>
            <a:r>
              <a:rPr lang="en-US" sz="2100" dirty="0"/>
              <a:t>1. Reduced water pressure in the primary circuit compared to the hull WWER (PWR by IAEA);</a:t>
            </a:r>
            <a:endParaRPr lang="ru-RU" sz="2100" dirty="0"/>
          </a:p>
          <a:p>
            <a:pPr>
              <a:lnSpc>
                <a:spcPct val="90000"/>
              </a:lnSpc>
            </a:pPr>
            <a:r>
              <a:rPr lang="en-US" sz="2100" dirty="0"/>
              <a:t>2. Thanks to the channel design, there is no expensive housing;</a:t>
            </a:r>
            <a:endParaRPr lang="ru-RU" sz="2100" dirty="0"/>
          </a:p>
          <a:p>
            <a:pPr>
              <a:lnSpc>
                <a:spcPct val="90000"/>
              </a:lnSpc>
            </a:pPr>
            <a:r>
              <a:rPr lang="en-US" sz="2100" dirty="0"/>
              <a:t>3. No expensive and complex steam generators;</a:t>
            </a:r>
            <a:endParaRPr lang="ru-RU" sz="2100" dirty="0"/>
          </a:p>
          <a:p>
            <a:pPr>
              <a:lnSpc>
                <a:spcPct val="90000"/>
              </a:lnSpc>
            </a:pPr>
            <a:r>
              <a:rPr lang="en-US" sz="2100" dirty="0"/>
              <a:t>4. There are no fundamental restrictions on the size and shape of the core (for example, it can be in the form of a parallelepiped);</a:t>
            </a:r>
            <a:endParaRPr lang="ru-RU" sz="2100" dirty="0"/>
          </a:p>
          <a:p>
            <a:pPr>
              <a:lnSpc>
                <a:spcPct val="90000"/>
              </a:lnSpc>
            </a:pPr>
            <a:r>
              <a:rPr lang="en-US" sz="2100" dirty="0"/>
              <a:t>5. Independent control and protection system circuit;</a:t>
            </a:r>
            <a:endParaRPr lang="ru-RU" sz="2100" dirty="0"/>
          </a:p>
          <a:p>
            <a:pPr>
              <a:lnSpc>
                <a:spcPct val="90000"/>
              </a:lnSpc>
            </a:pPr>
            <a:r>
              <a:rPr lang="en-US" sz="2100" dirty="0"/>
              <a:t>6. Extensive opportunities for regular monitoring of the state of the core components (for example, pipes of technological channels) no need to shut down the reactor and high maintainability;</a:t>
            </a:r>
            <a:endParaRPr lang="ru-RU" sz="2100" dirty="0"/>
          </a:p>
          <a:p>
            <a:pPr>
              <a:lnSpc>
                <a:spcPct val="90000"/>
              </a:lnSpc>
            </a:pPr>
            <a:r>
              <a:rPr lang="en-US" sz="2100" dirty="0"/>
              <a:t>7. Low "parasitic" neutron absorption in the core (more favorable neutron balance), as a result - more complete use of nuclear fuel;</a:t>
            </a:r>
            <a:endParaRPr lang="ru-RU" sz="2100" dirty="0"/>
          </a:p>
          <a:p>
            <a:pPr>
              <a:lnSpc>
                <a:spcPct val="90000"/>
              </a:lnSpc>
            </a:pPr>
            <a:r>
              <a:rPr lang="en-US" sz="2100" dirty="0"/>
              <a:t>8. Fuel replacement without stopping the reactor due to the independence of the channels from each other (in particular, increases Cumulative coefficient (installed capacity utilization factor);</a:t>
            </a:r>
            <a:endParaRPr lang="ru-RU" sz="2100" dirty="0"/>
          </a:p>
          <a:p>
            <a:pPr>
              <a:lnSpc>
                <a:spcPct val="90000"/>
              </a:lnSpc>
            </a:pPr>
            <a:r>
              <a:rPr lang="en-US" sz="2100" dirty="0"/>
              <a:t>9. The possibility of developing radionuclides for technical and medical purposes, as well as radiation doping of various materials;</a:t>
            </a:r>
            <a:endParaRPr lang="ru-RU" sz="2100" dirty="0"/>
          </a:p>
          <a:p>
            <a:pPr>
              <a:lnSpc>
                <a:spcPct val="90000"/>
              </a:lnSpc>
            </a:pPr>
            <a:r>
              <a:rPr lang="en-US" sz="2100" dirty="0"/>
              <a:t>10. The absence (in comparison with the hull WWER) of the need for boron regulation;</a:t>
            </a:r>
            <a:endParaRPr lang="ru-RU" sz="2100" dirty="0"/>
          </a:p>
          <a:p>
            <a:pPr>
              <a:lnSpc>
                <a:spcPct val="90000"/>
              </a:lnSpc>
            </a:pPr>
            <a:r>
              <a:rPr lang="en-US" sz="2100" dirty="0"/>
              <a:t>11. </a:t>
            </a:r>
            <a:r>
              <a:rPr lang="en-US" sz="2100" dirty="0" smtClean="0"/>
              <a:t>Ability </a:t>
            </a:r>
            <a:r>
              <a:rPr lang="en-US" sz="2100" dirty="0"/>
              <a:t>to operate a reactor with a low OR-operational reactivity reserve of the HPCR-1000 generation 3</a:t>
            </a:r>
            <a:r>
              <a:rPr lang="en-US" sz="2100" dirty="0" smtClean="0"/>
              <a:t>+</a:t>
            </a:r>
            <a:endParaRPr lang="ru-RU" sz="2100" dirty="0"/>
          </a:p>
          <a:p>
            <a:pPr>
              <a:lnSpc>
                <a:spcPct val="90000"/>
              </a:lnSpc>
            </a:pPr>
            <a:r>
              <a:rPr lang="en-US" sz="2100" dirty="0"/>
              <a:t>12. Cheaper fuel due to the lower degree of enrichment, although the fuel load is much higher (in the general fuel cycle, the reprocessing of spent fuel from WWER is used);</a:t>
            </a:r>
            <a:endParaRPr lang="ru-RU" sz="2100" dirty="0"/>
          </a:p>
          <a:p>
            <a:pPr>
              <a:lnSpc>
                <a:spcPct val="90000"/>
              </a:lnSpc>
            </a:pPr>
            <a:r>
              <a:rPr lang="en-US" sz="2100" dirty="0"/>
              <a:t>13. Channel-by-channel regulation of coolant flow through the channels, which allows monitoring the thermal reliability of the </a:t>
            </a:r>
            <a:r>
              <a:rPr lang="en-US" sz="2100" dirty="0" smtClean="0"/>
              <a:t>core.</a:t>
            </a:r>
            <a:endParaRPr lang="ru-RU" sz="2100" dirty="0"/>
          </a:p>
        </p:txBody>
      </p:sp>
    </p:spTree>
    <p:extLst>
      <p:ext uri="{BB962C8B-B14F-4D97-AF65-F5344CB8AC3E}">
        <p14:creationId xmlns:p14="http://schemas.microsoft.com/office/powerpoint/2010/main" val="33873104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0" y="652053"/>
            <a:ext cx="12192000" cy="607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dirty="0" smtClean="0"/>
              <a:t>	</a:t>
            </a:r>
            <a:r>
              <a:rPr lang="en-US" sz="2400" b="1" dirty="0"/>
              <a:t> Disadvantages</a:t>
            </a:r>
            <a:endParaRPr lang="ru-RU" sz="2400" dirty="0"/>
          </a:p>
          <a:p>
            <a:pPr>
              <a:lnSpc>
                <a:spcPct val="90000"/>
              </a:lnSpc>
            </a:pPr>
            <a:r>
              <a:rPr lang="en-US" sz="2400" dirty="0"/>
              <a:t>1. A large number of pipelines and various auxiliary subsystems require a large number of highly qualified personnel;</a:t>
            </a:r>
            <a:endParaRPr lang="ru-RU" sz="2400" dirty="0"/>
          </a:p>
          <a:p>
            <a:pPr>
              <a:lnSpc>
                <a:spcPct val="90000"/>
              </a:lnSpc>
            </a:pPr>
            <a:r>
              <a:rPr lang="en-US" sz="2400" dirty="0"/>
              <a:t>2. The need for channel-by-channel flow control, which may lead to accidents associated with the termination of the flow of coolant through the channel;</a:t>
            </a:r>
            <a:endParaRPr lang="ru-RU" sz="2400" dirty="0"/>
          </a:p>
          <a:p>
            <a:pPr>
              <a:lnSpc>
                <a:spcPct val="90000"/>
              </a:lnSpc>
            </a:pPr>
            <a:r>
              <a:rPr lang="en-US" sz="2400" dirty="0"/>
              <a:t>3. Higher load on operational personnel compared to WWER, associated with a large number of components (for example, shut-off and control valves);</a:t>
            </a:r>
            <a:endParaRPr lang="ru-RU" sz="2400" dirty="0"/>
          </a:p>
          <a:p>
            <a:pPr>
              <a:lnSpc>
                <a:spcPct val="90000"/>
              </a:lnSpc>
            </a:pPr>
            <a:r>
              <a:rPr lang="en-US" sz="2400" b="1" dirty="0"/>
              <a:t> </a:t>
            </a:r>
            <a:endParaRPr lang="ru-RU" sz="2400" dirty="0"/>
          </a:p>
          <a:p>
            <a:pPr>
              <a:lnSpc>
                <a:spcPct val="90000"/>
              </a:lnSpc>
            </a:pPr>
            <a:r>
              <a:rPr lang="en-US" sz="2400" b="1" dirty="0"/>
              <a:t>The accident at the power units with </a:t>
            </a:r>
            <a:r>
              <a:rPr lang="en-US" sz="2400" dirty="0"/>
              <a:t>HPCR </a:t>
            </a:r>
            <a:endParaRPr lang="en-US" sz="2400" dirty="0" smtClean="0"/>
          </a:p>
          <a:p>
            <a:pPr>
              <a:lnSpc>
                <a:spcPct val="90000"/>
              </a:lnSpc>
            </a:pPr>
            <a:r>
              <a:rPr lang="en-US" sz="2400" dirty="0" smtClean="0"/>
              <a:t>*</a:t>
            </a:r>
            <a:r>
              <a:rPr lang="en-US" sz="2400" dirty="0"/>
              <a:t>Leningrad NPP (near St. Petersburg), Russia</a:t>
            </a:r>
            <a:endParaRPr lang="ru-RU" sz="2400" dirty="0"/>
          </a:p>
          <a:p>
            <a:pPr>
              <a:lnSpc>
                <a:spcPct val="90000"/>
              </a:lnSpc>
            </a:pPr>
            <a:r>
              <a:rPr lang="en-US" sz="2400" dirty="0"/>
              <a:t>**Chernobyl NPP, Ukraine (near the border with Belarus)</a:t>
            </a:r>
            <a:endParaRPr lang="ru-RU" sz="2400" dirty="0"/>
          </a:p>
          <a:p>
            <a:pPr>
              <a:lnSpc>
                <a:spcPct val="90000"/>
              </a:lnSpc>
            </a:pPr>
            <a:r>
              <a:rPr lang="en-US" sz="2400" dirty="0"/>
              <a:t> </a:t>
            </a:r>
            <a:endParaRPr lang="ru-RU" sz="2400" dirty="0"/>
          </a:p>
          <a:p>
            <a:pPr>
              <a:lnSpc>
                <a:spcPct val="90000"/>
              </a:lnSpc>
            </a:pPr>
            <a:r>
              <a:rPr lang="en-US" sz="2400" dirty="0"/>
              <a:t>The most serious incidents at nuclear power plants with HPCR reactors:</a:t>
            </a:r>
            <a:endParaRPr lang="ru-RU" sz="2400" dirty="0"/>
          </a:p>
          <a:p>
            <a:pPr>
              <a:lnSpc>
                <a:spcPct val="90000"/>
              </a:lnSpc>
            </a:pPr>
            <a:r>
              <a:rPr lang="en-US" sz="2400" dirty="0"/>
              <a:t>1975-rupture of one channel at the first unit of the Leningrad NPP;</a:t>
            </a:r>
            <a:endParaRPr lang="ru-RU" sz="2400" dirty="0"/>
          </a:p>
          <a:p>
            <a:pPr>
              <a:lnSpc>
                <a:spcPct val="90000"/>
              </a:lnSpc>
            </a:pPr>
            <a:r>
              <a:rPr lang="en-US" sz="2400" dirty="0"/>
              <a:t>1982-rupture of one channel on the first block of the Chernobyl NPP;</a:t>
            </a:r>
            <a:endParaRPr lang="ru-RU" sz="2400" dirty="0"/>
          </a:p>
          <a:p>
            <a:pPr>
              <a:lnSpc>
                <a:spcPct val="90000"/>
              </a:lnSpc>
            </a:pPr>
            <a:r>
              <a:rPr lang="en-US" sz="2400" dirty="0"/>
              <a:t>1986-accident with a massive rupture of channels at the fourth block of the Chernobyl NPP;</a:t>
            </a:r>
            <a:endParaRPr lang="ru-RU" sz="2400" dirty="0"/>
          </a:p>
          <a:p>
            <a:pPr>
              <a:lnSpc>
                <a:spcPct val="90000"/>
              </a:lnSpc>
            </a:pPr>
            <a:r>
              <a:rPr lang="en-US" sz="2400" dirty="0"/>
              <a:t>1991-fire in the engine room of the second unit of the Chernobyl NPP;</a:t>
            </a:r>
            <a:endParaRPr lang="ru-RU" sz="2400" dirty="0"/>
          </a:p>
          <a:p>
            <a:pPr>
              <a:lnSpc>
                <a:spcPct val="90000"/>
              </a:lnSpc>
            </a:pPr>
            <a:r>
              <a:rPr lang="en-US" sz="2400" dirty="0"/>
              <a:t>1992-rupture of one channel on the third block of the Leningrad NPP;</a:t>
            </a:r>
            <a:endParaRPr lang="ru-RU" sz="2100" dirty="0"/>
          </a:p>
        </p:txBody>
      </p:sp>
    </p:spTree>
    <p:extLst>
      <p:ext uri="{BB962C8B-B14F-4D97-AF65-F5344CB8AC3E}">
        <p14:creationId xmlns:p14="http://schemas.microsoft.com/office/powerpoint/2010/main" val="1369311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2" name="Rectangle 3"/>
          <p:cNvSpPr>
            <a:spLocks noChangeArrowheads="1"/>
          </p:cNvSpPr>
          <p:nvPr/>
        </p:nvSpPr>
        <p:spPr bwMode="auto">
          <a:xfrm>
            <a:off x="865876" y="828652"/>
            <a:ext cx="5392049"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b="1" dirty="0"/>
              <a:t>Major nuclear power plant accidents</a:t>
            </a:r>
            <a:endParaRPr lang="ru-RU" sz="21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31" y="1065610"/>
            <a:ext cx="5572919" cy="4179689"/>
          </a:xfrm>
          <a:prstGeom prst="rect">
            <a:avLst/>
          </a:prstGeom>
          <a:ln>
            <a:noFill/>
          </a:ln>
          <a:effectLst>
            <a:softEdge rad="112500"/>
          </a:effectLst>
        </p:spPr>
      </p:pic>
      <p:sp>
        <p:nvSpPr>
          <p:cNvPr id="17" name="Rectangle 3"/>
          <p:cNvSpPr>
            <a:spLocks noChangeArrowheads="1"/>
          </p:cNvSpPr>
          <p:nvPr/>
        </p:nvSpPr>
        <p:spPr bwMode="auto">
          <a:xfrm>
            <a:off x="188912" y="5208365"/>
            <a:ext cx="5697538"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b="1" dirty="0" smtClean="0"/>
              <a:t>Fire on Fucusima-1 NPP</a:t>
            </a:r>
            <a:endParaRPr lang="ru-RU" sz="2400" b="1" dirty="0" smtClean="0"/>
          </a:p>
          <a:p>
            <a:pPr algn="just">
              <a:lnSpc>
                <a:spcPct val="90000"/>
              </a:lnSpc>
            </a:pPr>
            <a:r>
              <a:rPr lang="ru-RU" sz="2100" dirty="0" smtClean="0"/>
              <a:t>	</a:t>
            </a:r>
            <a:r>
              <a:rPr lang="en-US" sz="2100" dirty="0" smtClean="0"/>
              <a:t>I </a:t>
            </a:r>
            <a:r>
              <a:rPr lang="en-US" sz="2100" dirty="0"/>
              <a:t>strongly recommend </a:t>
            </a:r>
            <a:r>
              <a:rPr lang="en-US" sz="2100" dirty="0" smtClean="0"/>
              <a:t>you to study </a:t>
            </a:r>
            <a:r>
              <a:rPr lang="en-US" sz="2100" dirty="0"/>
              <a:t>the </a:t>
            </a:r>
            <a:r>
              <a:rPr lang="en-US" sz="2100" dirty="0" err="1" smtClean="0"/>
              <a:t>the</a:t>
            </a:r>
            <a:r>
              <a:rPr lang="en-US" sz="2100" dirty="0" smtClean="0"/>
              <a:t> </a:t>
            </a:r>
            <a:r>
              <a:rPr lang="en-US" sz="2100" dirty="0"/>
              <a:t>accidents at Fukushima-1 and the Chernobyl </a:t>
            </a:r>
            <a:r>
              <a:rPr lang="en-US" sz="2100" dirty="0" smtClean="0"/>
              <a:t>NPP </a:t>
            </a:r>
            <a:r>
              <a:rPr lang="en-US" sz="2100" dirty="0"/>
              <a:t>- the </a:t>
            </a:r>
            <a:r>
              <a:rPr lang="en-US" sz="2100" dirty="0" smtClean="0"/>
              <a:t>biggest accidents </a:t>
            </a:r>
            <a:r>
              <a:rPr lang="en-US" sz="2100" dirty="0"/>
              <a:t>in the history of mankind</a:t>
            </a:r>
            <a:endParaRPr lang="ru-RU" sz="2100" dirty="0"/>
          </a:p>
        </p:txBody>
      </p:sp>
      <p:sp>
        <p:nvSpPr>
          <p:cNvPr id="18" name="Rectangle 3"/>
          <p:cNvSpPr>
            <a:spLocks noChangeArrowheads="1"/>
          </p:cNvSpPr>
          <p:nvPr/>
        </p:nvSpPr>
        <p:spPr bwMode="auto">
          <a:xfrm>
            <a:off x="6901667" y="2490896"/>
            <a:ext cx="4616450"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ru-RU" sz="2400" b="1" dirty="0" smtClean="0"/>
              <a:t>С</a:t>
            </a:r>
            <a:r>
              <a:rPr lang="en-US" sz="2400" b="1" dirty="0" smtClean="0"/>
              <a:t>consequences </a:t>
            </a:r>
            <a:r>
              <a:rPr lang="en-US" sz="2400" b="1" dirty="0"/>
              <a:t>of the </a:t>
            </a:r>
            <a:r>
              <a:rPr lang="en-US" sz="2400" b="1" dirty="0" smtClean="0"/>
              <a:t>explosion</a:t>
            </a:r>
          </a:p>
          <a:p>
            <a:pPr>
              <a:lnSpc>
                <a:spcPct val="90000"/>
              </a:lnSpc>
            </a:pPr>
            <a:r>
              <a:rPr lang="en-US" sz="2400" b="1" dirty="0" smtClean="0"/>
              <a:t> </a:t>
            </a:r>
            <a:r>
              <a:rPr lang="en-US" sz="2400" b="1" dirty="0"/>
              <a:t>at the Chernobyl </a:t>
            </a:r>
            <a:r>
              <a:rPr lang="en-US" sz="2400" b="1" dirty="0" smtClean="0"/>
              <a:t>NPP</a:t>
            </a:r>
            <a:endParaRPr lang="ru-RU" sz="2100" dirty="0"/>
          </a:p>
        </p:txBody>
      </p:sp>
      <p:pic>
        <p:nvPicPr>
          <p:cNvPr id="21" name="Рисунок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938" y="3248026"/>
            <a:ext cx="6498540" cy="3655428"/>
          </a:xfrm>
          <a:prstGeom prst="rect">
            <a:avLst/>
          </a:prstGeom>
          <a:ln>
            <a:noFill/>
          </a:ln>
          <a:effectLst>
            <a:softEdge rad="112500"/>
          </a:effectLst>
        </p:spPr>
      </p:pic>
    </p:spTree>
    <p:extLst>
      <p:ext uri="{BB962C8B-B14F-4D97-AF65-F5344CB8AC3E}">
        <p14:creationId xmlns:p14="http://schemas.microsoft.com/office/powerpoint/2010/main" val="4033934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graphicFrame>
        <p:nvGraphicFramePr>
          <p:cNvPr id="6" name="Таблица 5"/>
          <p:cNvGraphicFramePr>
            <a:graphicFrameLocks noGrp="1"/>
          </p:cNvGraphicFramePr>
          <p:nvPr>
            <p:extLst>
              <p:ext uri="{D42A27DB-BD31-4B8C-83A1-F6EECF244321}">
                <p14:modId xmlns:p14="http://schemas.microsoft.com/office/powerpoint/2010/main" val="638827505"/>
              </p:ext>
            </p:extLst>
          </p:nvPr>
        </p:nvGraphicFramePr>
        <p:xfrm>
          <a:off x="670601" y="1706127"/>
          <a:ext cx="10846341" cy="2256507"/>
        </p:xfrm>
        <a:graphic>
          <a:graphicData uri="http://schemas.openxmlformats.org/drawingml/2006/table">
            <a:tbl>
              <a:tblPr firstRow="1" firstCol="1" lastRow="1" lastCol="1" bandRow="1" bandCol="1">
                <a:tableStyleId>{5C22544A-7EE6-4342-B048-85BDC9FD1C3A}</a:tableStyleId>
              </a:tblPr>
              <a:tblGrid>
                <a:gridCol w="2567942"/>
                <a:gridCol w="1566303"/>
                <a:gridCol w="2206679"/>
                <a:gridCol w="1766124"/>
                <a:gridCol w="2739293"/>
              </a:tblGrid>
              <a:tr h="729398">
                <a:tc>
                  <a:txBody>
                    <a:bodyPr/>
                    <a:lstStyle/>
                    <a:p>
                      <a:pPr>
                        <a:spcAft>
                          <a:spcPts val="0"/>
                        </a:spcAft>
                      </a:pPr>
                      <a:r>
                        <a:rPr lang="en-US" sz="2000" dirty="0">
                          <a:solidFill>
                            <a:schemeClr val="tx1"/>
                          </a:solidFill>
                          <a:effectLst/>
                        </a:rPr>
                        <a:t>NPP</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dirty="0">
                          <a:solidFill>
                            <a:schemeClr val="tx1"/>
                          </a:solidFill>
                          <a:effectLst/>
                        </a:rPr>
                        <a:t>Number of reactors</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dirty="0">
                          <a:solidFill>
                            <a:schemeClr val="tx1"/>
                          </a:solidFill>
                          <a:effectLst/>
                        </a:rPr>
                        <a:t>Type reactor</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dirty="0">
                          <a:solidFill>
                            <a:schemeClr val="tx1"/>
                          </a:solidFill>
                          <a:effectLst/>
                        </a:rPr>
                        <a:t>Status NPP</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dirty="0">
                          <a:solidFill>
                            <a:schemeClr val="tx1"/>
                          </a:solidFill>
                          <a:effectLst/>
                        </a:rPr>
                        <a:t>Reactor generating</a:t>
                      </a:r>
                      <a:endParaRPr lang="ru-RU" sz="2000" dirty="0">
                        <a:solidFill>
                          <a:schemeClr val="tx1"/>
                        </a:solidFill>
                        <a:effectLst/>
                      </a:endParaRPr>
                    </a:p>
                    <a:p>
                      <a:pPr>
                        <a:spcAft>
                          <a:spcPts val="0"/>
                        </a:spcAft>
                      </a:pPr>
                      <a:r>
                        <a:rPr lang="en-US" sz="2000" dirty="0">
                          <a:solidFill>
                            <a:schemeClr val="tx1"/>
                          </a:solidFill>
                          <a:effectLst/>
                        </a:rPr>
                        <a:t>capacity (MW)</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33">
                <a:tc>
                  <a:txBody>
                    <a:bodyPr/>
                    <a:lstStyle/>
                    <a:p>
                      <a:pPr>
                        <a:spcAft>
                          <a:spcPts val="0"/>
                        </a:spcAft>
                      </a:pPr>
                      <a:r>
                        <a:rPr lang="en-US" sz="2000" b="1" dirty="0">
                          <a:solidFill>
                            <a:schemeClr val="tx1"/>
                          </a:solidFill>
                          <a:effectLst/>
                        </a:rPr>
                        <a:t>Chernobyl NPP</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6</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HPCR</a:t>
                      </a:r>
                      <a:r>
                        <a:rPr lang="ru-RU" sz="2000" b="1" dirty="0">
                          <a:solidFill>
                            <a:schemeClr val="tx1"/>
                          </a:solidFill>
                          <a:effectLst/>
                        </a:rPr>
                        <a:t> -1000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Stopped</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1 000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33">
                <a:tc>
                  <a:txBody>
                    <a:bodyPr/>
                    <a:lstStyle/>
                    <a:p>
                      <a:pPr>
                        <a:spcAft>
                          <a:spcPts val="0"/>
                        </a:spcAft>
                      </a:pPr>
                      <a:r>
                        <a:rPr lang="en-US" sz="2000" b="1">
                          <a:solidFill>
                            <a:schemeClr val="tx1"/>
                          </a:solidFill>
                          <a:effectLst/>
                        </a:rPr>
                        <a:t>Ignalinsk NPP </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4</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HPCR</a:t>
                      </a:r>
                      <a:r>
                        <a:rPr lang="ru-RU" sz="2000" b="1" dirty="0">
                          <a:solidFill>
                            <a:schemeClr val="tx1"/>
                          </a:solidFill>
                          <a:effectLst/>
                        </a:rPr>
                        <a:t> -1500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Stopped</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1 500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33">
                <a:tc>
                  <a:txBody>
                    <a:bodyPr/>
                    <a:lstStyle/>
                    <a:p>
                      <a:pPr>
                        <a:spcAft>
                          <a:spcPts val="0"/>
                        </a:spcAft>
                      </a:pPr>
                      <a:r>
                        <a:rPr lang="en-US" sz="2000" b="1">
                          <a:solidFill>
                            <a:schemeClr val="tx1"/>
                          </a:solidFill>
                          <a:effectLst/>
                        </a:rPr>
                        <a:t>Kursk NPP</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a:solidFill>
                            <a:schemeClr val="tx1"/>
                          </a:solidFill>
                          <a:effectLst/>
                        </a:rPr>
                        <a:t>4</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HPCR</a:t>
                      </a:r>
                      <a:r>
                        <a:rPr lang="ru-RU" sz="2000" b="1" dirty="0">
                          <a:solidFill>
                            <a:schemeClr val="tx1"/>
                          </a:solidFill>
                          <a:effectLst/>
                        </a:rPr>
                        <a:t> -1000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Active</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1 000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33">
                <a:tc>
                  <a:txBody>
                    <a:bodyPr/>
                    <a:lstStyle/>
                    <a:p>
                      <a:pPr>
                        <a:spcAft>
                          <a:spcPts val="0"/>
                        </a:spcAft>
                      </a:pPr>
                      <a:r>
                        <a:rPr lang="en-US" sz="2000" b="1">
                          <a:solidFill>
                            <a:schemeClr val="tx1"/>
                          </a:solidFill>
                          <a:effectLst/>
                        </a:rPr>
                        <a:t>Lenindrad NPP</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a:solidFill>
                            <a:schemeClr val="tx1"/>
                          </a:solidFill>
                          <a:effectLst/>
                        </a:rPr>
                        <a:t>4</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a:solidFill>
                            <a:schemeClr val="tx1"/>
                          </a:solidFill>
                          <a:effectLst/>
                        </a:rPr>
                        <a:t>HPCR</a:t>
                      </a:r>
                      <a:r>
                        <a:rPr lang="ru-RU" sz="2000" b="1">
                          <a:solidFill>
                            <a:schemeClr val="tx1"/>
                          </a:solidFill>
                          <a:effectLst/>
                        </a:rPr>
                        <a:t> -1000</a:t>
                      </a:r>
                      <a:endParaRPr lang="ru-RU"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Active</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1 000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7909">
                <a:tc>
                  <a:txBody>
                    <a:bodyPr/>
                    <a:lstStyle/>
                    <a:p>
                      <a:pPr>
                        <a:spcAft>
                          <a:spcPts val="0"/>
                        </a:spcAft>
                      </a:pPr>
                      <a:r>
                        <a:rPr lang="en-US" sz="2000" b="1" dirty="0">
                          <a:solidFill>
                            <a:schemeClr val="tx1"/>
                          </a:solidFill>
                          <a:effectLst/>
                        </a:rPr>
                        <a:t>Smolensk NPP</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3</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HPCR</a:t>
                      </a:r>
                      <a:r>
                        <a:rPr lang="ru-RU" sz="2000" b="1" dirty="0">
                          <a:solidFill>
                            <a:schemeClr val="tx1"/>
                          </a:solidFill>
                          <a:effectLst/>
                        </a:rPr>
                        <a:t> -1000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2000" b="1" dirty="0">
                          <a:solidFill>
                            <a:schemeClr val="tx1"/>
                          </a:solidFill>
                          <a:effectLst/>
                        </a:rPr>
                        <a:t>Active</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ru-RU" sz="2000" b="1" dirty="0">
                          <a:solidFill>
                            <a:schemeClr val="tx1"/>
                          </a:solidFill>
                          <a:effectLst/>
                        </a:rPr>
                        <a:t>1 000</a:t>
                      </a:r>
                      <a:endParaRPr lang="ru-RU"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Rectangle 3"/>
          <p:cNvSpPr>
            <a:spLocks noChangeArrowheads="1"/>
          </p:cNvSpPr>
          <p:nvPr/>
        </p:nvSpPr>
        <p:spPr bwMode="auto">
          <a:xfrm>
            <a:off x="2704201" y="1132477"/>
            <a:ext cx="15954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b="1" dirty="0" smtClean="0"/>
              <a:t>Condition</a:t>
            </a:r>
            <a:endParaRPr lang="ru-RU" sz="2100" dirty="0"/>
          </a:p>
        </p:txBody>
      </p:sp>
    </p:spTree>
    <p:extLst>
      <p:ext uri="{BB962C8B-B14F-4D97-AF65-F5344CB8AC3E}">
        <p14:creationId xmlns:p14="http://schemas.microsoft.com/office/powerpoint/2010/main" val="619331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510905" y="690008"/>
            <a:ext cx="471791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b="1" dirty="0" smtClean="0"/>
              <a:t>13.7 </a:t>
            </a:r>
            <a:r>
              <a:rPr lang="en-US" sz="2400" b="1" dirty="0"/>
              <a:t>Global nuclear power industry</a:t>
            </a:r>
            <a:endParaRPr lang="ru-RU" sz="2400" dirty="0"/>
          </a:p>
        </p:txBody>
      </p:sp>
      <p:pic>
        <p:nvPicPr>
          <p:cNvPr id="36866" name="Picture 2" descr="NPP-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6" y="1114740"/>
            <a:ext cx="7040933" cy="36349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8"/>
          <p:cNvPicPr>
            <a:picLocks noChangeAspect="1"/>
          </p:cNvPicPr>
          <p:nvPr/>
        </p:nvPicPr>
        <p:blipFill>
          <a:blip r:embed="rId4"/>
          <a:stretch>
            <a:fillRect/>
          </a:stretch>
        </p:blipFill>
        <p:spPr>
          <a:xfrm>
            <a:off x="4745073" y="4749656"/>
            <a:ext cx="6867807" cy="180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675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805999"/>
            <a:ext cx="5572125" cy="3970139"/>
          </a:xfrm>
          <a:prstGeom prst="rect">
            <a:avLst/>
          </a:prstGeom>
          <a:ln>
            <a:noFill/>
          </a:ln>
          <a:effectLst>
            <a:softEdge rad="112500"/>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375" y="2209204"/>
            <a:ext cx="6524625" cy="4648796"/>
          </a:xfrm>
          <a:prstGeom prst="rect">
            <a:avLst/>
          </a:prstGeom>
          <a:ln>
            <a:noFill/>
          </a:ln>
          <a:effectLst>
            <a:softEdge rad="112500"/>
          </a:effectLst>
        </p:spPr>
      </p:pic>
    </p:spTree>
    <p:extLst>
      <p:ext uri="{BB962C8B-B14F-4D97-AF65-F5344CB8AC3E}">
        <p14:creationId xmlns:p14="http://schemas.microsoft.com/office/powerpoint/2010/main" val="762602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2" name="Rectangle 3"/>
          <p:cNvSpPr>
            <a:spLocks noChangeArrowheads="1"/>
          </p:cNvSpPr>
          <p:nvPr/>
        </p:nvSpPr>
        <p:spPr bwMode="auto">
          <a:xfrm>
            <a:off x="5679712" y="888561"/>
            <a:ext cx="461861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400" b="1" dirty="0" smtClean="0"/>
              <a:t>Global </a:t>
            </a:r>
            <a:r>
              <a:rPr lang="en-US" sz="2400" b="1" dirty="0"/>
              <a:t>nuclear power </a:t>
            </a:r>
            <a:r>
              <a:rPr lang="en-US" sz="2400" b="1" dirty="0" smtClean="0"/>
              <a:t>industry </a:t>
            </a:r>
            <a:r>
              <a:rPr lang="ru-RU" sz="2400" b="1" dirty="0" smtClean="0"/>
              <a:t> (</a:t>
            </a:r>
            <a:r>
              <a:rPr lang="en-US" sz="2400" b="1" dirty="0"/>
              <a:t>data for 2018</a:t>
            </a:r>
            <a:r>
              <a:rPr lang="ru-RU" sz="2400" b="1" dirty="0" smtClean="0"/>
              <a:t>)</a:t>
            </a:r>
            <a:r>
              <a:rPr lang="en-US" sz="2400" b="1" dirty="0" smtClean="0"/>
              <a:t> </a:t>
            </a:r>
            <a:endParaRPr lang="ru-RU" sz="21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38913" name="Picture 1" descr="Nuclear energy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4" y="1157456"/>
            <a:ext cx="5234940" cy="57139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3" name="Таблица 2"/>
          <p:cNvGraphicFramePr>
            <a:graphicFrameLocks noGrp="1"/>
          </p:cNvGraphicFramePr>
          <p:nvPr>
            <p:extLst>
              <p:ext uri="{D42A27DB-BD31-4B8C-83A1-F6EECF244321}">
                <p14:modId xmlns:p14="http://schemas.microsoft.com/office/powerpoint/2010/main" val="4170369446"/>
              </p:ext>
            </p:extLst>
          </p:nvPr>
        </p:nvGraphicFramePr>
        <p:xfrm>
          <a:off x="6143625" y="4905376"/>
          <a:ext cx="5772150" cy="1750694"/>
        </p:xfrm>
        <a:graphic>
          <a:graphicData uri="http://schemas.openxmlformats.org/drawingml/2006/table">
            <a:tbl>
              <a:tblPr firstRow="1" firstCol="1" lastRow="1" lastCol="1" bandRow="1" bandCol="1">
                <a:tableStyleId>{5C22544A-7EE6-4342-B048-85BDC9FD1C3A}</a:tableStyleId>
              </a:tblPr>
              <a:tblGrid>
                <a:gridCol w="1464889"/>
                <a:gridCol w="4307261"/>
              </a:tblGrid>
              <a:tr h="194522">
                <a:tc>
                  <a:txBody>
                    <a:bodyPr/>
                    <a:lstStyle/>
                    <a:p>
                      <a:pPr marL="685800" indent="-685800">
                        <a:spcAft>
                          <a:spcPts val="0"/>
                        </a:spcAft>
                      </a:pPr>
                      <a:r>
                        <a:rPr lang="en-US" sz="1200" dirty="0">
                          <a:solidFill>
                            <a:schemeClr val="tx1"/>
                          </a:solidFill>
                          <a:effectLst/>
                        </a:rPr>
                        <a:t>Capacity</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200" dirty="0">
                          <a:solidFill>
                            <a:schemeClr val="tx1"/>
                          </a:solidFill>
                          <a:effectLst/>
                        </a:rPr>
                        <a:t>Country</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9043">
                <a:tc>
                  <a:txBody>
                    <a:bodyPr/>
                    <a:lstStyle/>
                    <a:p>
                      <a:pPr>
                        <a:spcAft>
                          <a:spcPts val="0"/>
                        </a:spcAft>
                      </a:pPr>
                      <a:r>
                        <a:rPr lang="en-US" sz="1200" dirty="0">
                          <a:solidFill>
                            <a:schemeClr val="tx1"/>
                          </a:solidFill>
                          <a:effectLst/>
                        </a:rPr>
                        <a:t>GW</a:t>
                      </a:r>
                      <a:r>
                        <a:rPr lang="ru-RU" sz="1200" dirty="0">
                          <a:solidFill>
                            <a:schemeClr val="tx1"/>
                          </a:solidFill>
                          <a:effectLst/>
                        </a:rPr>
                        <a:t> &gt; 10 </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200" dirty="0">
                          <a:solidFill>
                            <a:schemeClr val="tx1"/>
                          </a:solidFill>
                          <a:effectLst/>
                        </a:rPr>
                        <a:t>USA • France • Japan • Russia • Germany • South Korea • Ukraine • Canada • United Kingdom • China</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9043">
                <a:tc>
                  <a:txBody>
                    <a:bodyPr/>
                    <a:lstStyle/>
                    <a:p>
                      <a:pPr>
                        <a:spcAft>
                          <a:spcPts val="0"/>
                        </a:spcAft>
                      </a:pPr>
                      <a:r>
                        <a:rPr lang="en-US" sz="1200">
                          <a:solidFill>
                            <a:schemeClr val="tx1"/>
                          </a:solidFill>
                          <a:effectLst/>
                        </a:rPr>
                        <a:t>GW</a:t>
                      </a:r>
                      <a:r>
                        <a:rPr lang="ru-RU" sz="1200">
                          <a:solidFill>
                            <a:schemeClr val="tx1"/>
                          </a:solidFill>
                          <a:effectLst/>
                        </a:rPr>
                        <a:t> &gt; 2</a:t>
                      </a:r>
                      <a:endParaRPr lang="ru-RU"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200" dirty="0">
                          <a:solidFill>
                            <a:schemeClr val="tx1"/>
                          </a:solidFill>
                          <a:effectLst/>
                        </a:rPr>
                        <a:t>Sweden • Spain • Belgium • Taiwan • India • Czech Republic • Switzerland • Finland</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9043">
                <a:tc>
                  <a:txBody>
                    <a:bodyPr/>
                    <a:lstStyle/>
                    <a:p>
                      <a:pPr>
                        <a:spcAft>
                          <a:spcPts val="0"/>
                        </a:spcAft>
                      </a:pPr>
                      <a:r>
                        <a:rPr lang="en-US" sz="1200">
                          <a:solidFill>
                            <a:schemeClr val="tx1"/>
                          </a:solidFill>
                          <a:effectLst/>
                        </a:rPr>
                        <a:t>GW</a:t>
                      </a:r>
                      <a:r>
                        <a:rPr lang="ru-RU" sz="1200">
                          <a:solidFill>
                            <a:schemeClr val="tx1"/>
                          </a:solidFill>
                          <a:effectLst/>
                        </a:rPr>
                        <a:t> &gt; 1 </a:t>
                      </a:r>
                      <a:endParaRPr lang="ru-RU"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200" dirty="0">
                          <a:solidFill>
                            <a:schemeClr val="tx1"/>
                          </a:solidFill>
                          <a:effectLst/>
                        </a:rPr>
                        <a:t>Bulgaria • Brazil • South Africa • Hungary • Slovakia • Romania • Mexico</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9043">
                <a:tc>
                  <a:txBody>
                    <a:bodyPr/>
                    <a:lstStyle/>
                    <a:p>
                      <a:pPr>
                        <a:spcAft>
                          <a:spcPts val="0"/>
                        </a:spcAft>
                      </a:pPr>
                      <a:r>
                        <a:rPr lang="en-US" sz="1200" dirty="0">
                          <a:solidFill>
                            <a:schemeClr val="tx1"/>
                          </a:solidFill>
                          <a:effectLst/>
                        </a:rPr>
                        <a:t>GW </a:t>
                      </a:r>
                      <a:r>
                        <a:rPr lang="ru-RU" sz="1200" dirty="0">
                          <a:solidFill>
                            <a:schemeClr val="tx1"/>
                          </a:solidFill>
                          <a:effectLst/>
                        </a:rPr>
                        <a:t>&lt; 1 </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200" dirty="0">
                          <a:solidFill>
                            <a:schemeClr val="tx1"/>
                          </a:solidFill>
                          <a:effectLst/>
                        </a:rPr>
                        <a:t>Argentina • Slovenia • Netherlands • Pakistan • Armenia • Iran • Belarus</a:t>
                      </a:r>
                      <a:endParaRPr lang="ru-RU"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1604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2" name="Rectangle 3"/>
          <p:cNvSpPr>
            <a:spLocks noChangeArrowheads="1"/>
          </p:cNvSpPr>
          <p:nvPr/>
        </p:nvSpPr>
        <p:spPr bwMode="auto">
          <a:xfrm>
            <a:off x="355237" y="872018"/>
            <a:ext cx="11424871" cy="596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ru-RU" sz="2400" b="1" dirty="0" smtClean="0"/>
              <a:t>	</a:t>
            </a:r>
            <a:r>
              <a:rPr lang="en-US" sz="2400" b="1" dirty="0" smtClean="0"/>
              <a:t>NPP China</a:t>
            </a:r>
            <a:endParaRPr lang="ru-RU" sz="2400" b="1" dirty="0" smtClean="0"/>
          </a:p>
          <a:p>
            <a:r>
              <a:rPr lang="ru-RU" sz="2400" dirty="0" smtClean="0"/>
              <a:t>	</a:t>
            </a:r>
            <a:r>
              <a:rPr lang="en-US" sz="2400" dirty="0" smtClean="0"/>
              <a:t>Companies</a:t>
            </a:r>
            <a:endParaRPr lang="ru-RU" sz="2400" dirty="0"/>
          </a:p>
          <a:p>
            <a:r>
              <a:rPr lang="ru-RU" sz="2400" dirty="0" smtClean="0"/>
              <a:t>	</a:t>
            </a:r>
            <a:r>
              <a:rPr lang="en-US" sz="2400" dirty="0" smtClean="0"/>
              <a:t>China </a:t>
            </a:r>
            <a:r>
              <a:rPr lang="en-US" sz="2400" dirty="0"/>
              <a:t>National Nuclear Corporation</a:t>
            </a:r>
            <a:endParaRPr lang="ru-RU" sz="2400" dirty="0"/>
          </a:p>
          <a:p>
            <a:r>
              <a:rPr lang="en-US" sz="2400" dirty="0"/>
              <a:t>•	China General Nuclear Power Group</a:t>
            </a:r>
            <a:endParaRPr lang="ru-RU" sz="2400" dirty="0"/>
          </a:p>
          <a:p>
            <a:r>
              <a:rPr lang="ru-RU" sz="2400" dirty="0"/>
              <a:t>•	</a:t>
            </a:r>
            <a:r>
              <a:rPr lang="en-US" sz="2400" dirty="0"/>
              <a:t>State Nuclear Power Technology Corporation</a:t>
            </a:r>
            <a:endParaRPr lang="ru-RU" sz="2400" dirty="0"/>
          </a:p>
          <a:p>
            <a:r>
              <a:rPr lang="en-US" sz="2400" dirty="0"/>
              <a:t>•	China Nuclear International Uranium Corporation</a:t>
            </a:r>
            <a:endParaRPr lang="ru-RU" sz="2400" dirty="0"/>
          </a:p>
          <a:p>
            <a:r>
              <a:rPr lang="en-US" sz="2400" dirty="0"/>
              <a:t> </a:t>
            </a:r>
            <a:r>
              <a:rPr lang="ru-RU" sz="2400" dirty="0" smtClean="0"/>
              <a:t>	</a:t>
            </a:r>
            <a:r>
              <a:rPr lang="en-US" sz="2400" dirty="0" smtClean="0"/>
              <a:t>Today</a:t>
            </a:r>
            <a:r>
              <a:rPr lang="en-US" sz="2400" dirty="0"/>
              <a:t>, the output of China's nuclear power plants is 11.3 % or 45.5 GW of the total energy output. This is a confident third place. Today, China has displaced nuclear power producers such as Russia and Japan! This phenomenon is a consequence of the fact that the Chinese production capacity is No. 1 in the world. Naturally, such volumes require electrical energy in such volumes. In addition, China is also trying to improve the air quality in the region, reduce emissions of harmful and toxic substances, and prevent global warming as the best alternative to coal-fired power plants in China.</a:t>
            </a:r>
            <a:endParaRPr lang="ru-RU" sz="2400" dirty="0"/>
          </a:p>
          <a:p>
            <a:r>
              <a:rPr lang="ru-RU" sz="2400" dirty="0" smtClean="0"/>
              <a:t>	</a:t>
            </a:r>
            <a:r>
              <a:rPr lang="en-US" sz="2400" dirty="0" smtClean="0"/>
              <a:t>In </a:t>
            </a:r>
            <a:r>
              <a:rPr lang="en-US" sz="2400" dirty="0"/>
              <a:t>2020-2021, the total number of active and under construction capacities is more than 80 kW, and in the future, the total capacity of nuclear power plants will reach 200 GW by 2030 and 400 GW by 2050.</a:t>
            </a:r>
            <a:endParaRPr lang="ru-RU" sz="21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954074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810522" y="321970"/>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6924675" y="68079"/>
            <a:ext cx="5112202" cy="3033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THE ENERGY SYSTEM</a:t>
            </a:r>
            <a:endParaRPr lang="ru-RU" sz="1400" dirty="0"/>
          </a:p>
        </p:txBody>
      </p:sp>
      <p:sp>
        <p:nvSpPr>
          <p:cNvPr id="14" name="Прямоугольник 13"/>
          <p:cNvSpPr/>
          <p:nvPr/>
        </p:nvSpPr>
        <p:spPr>
          <a:xfrm>
            <a:off x="0" y="41190"/>
            <a:ext cx="5501938" cy="307777"/>
          </a:xfrm>
          <a:prstGeom prst="rect">
            <a:avLst/>
          </a:prstGeom>
        </p:spPr>
        <p:txBody>
          <a:bodyPr wrap="square">
            <a:spAutoFit/>
          </a:bodyPr>
          <a:lstStyle/>
          <a:p>
            <a:r>
              <a:rPr lang="en-US" sz="1400" b="1" dirty="0"/>
              <a:t>Tutorial 13.  ENERGY INVESTMENT </a:t>
            </a:r>
            <a:r>
              <a:rPr lang="en-US" sz="1400" b="1" dirty="0" smtClean="0"/>
              <a:t>OBJECTS  Part </a:t>
            </a:r>
            <a:r>
              <a:rPr lang="en-US" sz="1400" b="1" dirty="0"/>
              <a:t>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457204098"/>
              </p:ext>
            </p:extLst>
          </p:nvPr>
        </p:nvGraphicFramePr>
        <p:xfrm>
          <a:off x="285751" y="470912"/>
          <a:ext cx="11668124" cy="6337373"/>
        </p:xfrm>
        <a:graphic>
          <a:graphicData uri="http://schemas.openxmlformats.org/drawingml/2006/table">
            <a:tbl>
              <a:tblPr firstRow="1" firstCol="1" bandRow="1">
                <a:tableStyleId>{5C22544A-7EE6-4342-B048-85BDC9FD1C3A}</a:tableStyleId>
              </a:tblPr>
              <a:tblGrid>
                <a:gridCol w="2065778"/>
                <a:gridCol w="858396"/>
                <a:gridCol w="1448261"/>
                <a:gridCol w="752014"/>
                <a:gridCol w="1647825"/>
                <a:gridCol w="742950"/>
                <a:gridCol w="1627629"/>
                <a:gridCol w="667896"/>
                <a:gridCol w="1857375"/>
              </a:tblGrid>
              <a:tr h="0">
                <a:tc gridSpan="9">
                  <a:txBody>
                    <a:bodyPr/>
                    <a:lstStyle/>
                    <a:p>
                      <a:pPr algn="ctr">
                        <a:spcAft>
                          <a:spcPts val="0"/>
                        </a:spcAft>
                      </a:pPr>
                      <a:r>
                        <a:rPr lang="en-US" sz="1400" smtClean="0">
                          <a:solidFill>
                            <a:schemeClr val="tx1"/>
                          </a:solidFill>
                          <a:effectLst/>
                        </a:rPr>
                        <a:t>Summary table of nuclear power plants in China</a:t>
                      </a:r>
                      <a:endParaRPr lang="ru-RU" sz="14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0">
                <a:tc rowSpan="2">
                  <a:txBody>
                    <a:bodyPr/>
                    <a:lstStyle/>
                    <a:p>
                      <a:pPr algn="ctr">
                        <a:spcAft>
                          <a:spcPts val="0"/>
                        </a:spcAft>
                      </a:pPr>
                      <a:r>
                        <a:rPr lang="en-US" sz="1000" dirty="0">
                          <a:solidFill>
                            <a:schemeClr val="tx1"/>
                          </a:solidFill>
                          <a:effectLst/>
                        </a:rPr>
                        <a:t>Nuclear power plant</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operational reactors</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reactors under construction</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reactors planned</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total</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r>
              <a:tr h="0">
                <a:tc vMerge="1">
                  <a:txBody>
                    <a:bodyPr/>
                    <a:lstStyle/>
                    <a:p>
                      <a:endParaRPr lang="ru-RU"/>
                    </a:p>
                  </a:txBody>
                  <a:tcPr/>
                </a:tc>
                <a:tc>
                  <a:txBody>
                    <a:bodyPr/>
                    <a:lstStyle/>
                    <a:p>
                      <a:pPr algn="ctr">
                        <a:spcAft>
                          <a:spcPts val="0"/>
                        </a:spcAft>
                      </a:pPr>
                      <a:r>
                        <a:rPr lang="en-US" sz="1000" smtClean="0">
                          <a:solidFill>
                            <a:schemeClr val="tx1"/>
                          </a:solidFill>
                          <a:effectLst/>
                        </a:rPr>
                        <a:t>units</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net capacity(MW)</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units</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net capacity (MW)</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units</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net capacity (MW)</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units</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ctr">
                        <a:spcAft>
                          <a:spcPts val="0"/>
                        </a:spcAft>
                      </a:pPr>
                      <a:r>
                        <a:rPr lang="en-US" sz="1000" smtClean="0">
                          <a:solidFill>
                            <a:schemeClr val="tx1"/>
                          </a:solidFill>
                          <a:effectLst/>
                        </a:rPr>
                        <a:t>net capacity (MW)</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98214"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95209">
                <a:tc>
                  <a:txBody>
                    <a:bodyPr/>
                    <a:lstStyle/>
                    <a:p>
                      <a:pPr>
                        <a:spcAft>
                          <a:spcPts val="0"/>
                        </a:spcAft>
                      </a:pPr>
                      <a:r>
                        <a:rPr lang="en-US" sz="1000" u="sng" dirty="0" err="1">
                          <a:solidFill>
                            <a:schemeClr val="tx1"/>
                          </a:solidFill>
                          <a:effectLst/>
                        </a:rPr>
                        <a:t>Bailong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6,600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6,600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a:solidFill>
                            <a:schemeClr val="tx1"/>
                          </a:solidFill>
                          <a:effectLst/>
                        </a:rPr>
                        <a:t>Huizhou/</a:t>
                      </a:r>
                      <a:r>
                        <a:rPr lang="en-US" sz="1000" u="sng" dirty="0" err="1">
                          <a:solidFill>
                            <a:schemeClr val="tx1"/>
                          </a:solidFill>
                          <a:effectLst/>
                        </a:rPr>
                        <a:t>Taipingling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Lufeng</a:t>
                      </a:r>
                      <a:r>
                        <a:rPr lang="en-US" sz="1000" dirty="0">
                          <a:solidFill>
                            <a:schemeClr val="tx1"/>
                          </a:solidFill>
                          <a:effectLst/>
                        </a:rPr>
                        <a:t> (</a:t>
                      </a:r>
                      <a:r>
                        <a:rPr lang="en-US" sz="1000" dirty="0" err="1">
                          <a:solidFill>
                            <a:schemeClr val="tx1"/>
                          </a:solidFill>
                          <a:effectLst/>
                        </a:rPr>
                        <a:t>Shanwei</a:t>
                      </a:r>
                      <a:r>
                        <a:rPr lang="en-US" sz="1000" dirty="0">
                          <a:solidFill>
                            <a:schemeClr val="tx1"/>
                          </a:solidFill>
                          <a:effectLst/>
                        </a:rPr>
                        <a:t>)</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a:solidFill>
                            <a:schemeClr val="tx1"/>
                          </a:solidFill>
                          <a:effectLst/>
                        </a:rPr>
                        <a:t>Pengze</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San'ao</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5</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5,000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Shidao</a:t>
                      </a:r>
                      <a:r>
                        <a:rPr lang="en-US" sz="1000" u="sng" dirty="0">
                          <a:solidFill>
                            <a:schemeClr val="tx1"/>
                          </a:solidFill>
                          <a:effectLst/>
                        </a:rPr>
                        <a:t> Bay</a:t>
                      </a:r>
                      <a:r>
                        <a:rPr lang="en-US" sz="1000" dirty="0">
                          <a:solidFill>
                            <a:schemeClr val="tx1"/>
                          </a:solidFill>
                          <a:effectLst/>
                        </a:rPr>
                        <a:t> (</a:t>
                      </a:r>
                      <a:r>
                        <a:rPr lang="en-US" sz="1000" dirty="0" err="1">
                          <a:solidFill>
                            <a:schemeClr val="tx1"/>
                          </a:solidFill>
                          <a:effectLst/>
                        </a:rPr>
                        <a:t>Shidaowan</a:t>
                      </a:r>
                      <a:r>
                        <a:rPr lang="en-US" sz="1000" dirty="0">
                          <a:solidFill>
                            <a:schemeClr val="tx1"/>
                          </a:solidFill>
                          <a:effectLst/>
                        </a:rPr>
                        <a:t>)</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1,600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1,400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a:solidFill>
                            <a:schemeClr val="tx1"/>
                          </a:solidFill>
                          <a:effectLst/>
                          <a:hlinkClick r:id="rId3" tooltip="Taohuajiang Nuclear Power Plant (page does not exist)"/>
                        </a:rPr>
                        <a:t>Taohuajiang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4,400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4,400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Xianning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hlinkClick r:id="rId4" tooltip="Xiapu Nuclear Power Plant"/>
                        </a:rPr>
                        <a:t>Xiapu</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Xudabao</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4,400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4,400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0">
                <a:tc>
                  <a:txBody>
                    <a:bodyPr/>
                    <a:lstStyle/>
                    <a:p>
                      <a:pPr>
                        <a:spcAft>
                          <a:spcPts val="0"/>
                        </a:spcAft>
                      </a:pPr>
                      <a:r>
                        <a:rPr lang="en-US" sz="1000" u="sng" dirty="0" err="1">
                          <a:solidFill>
                            <a:schemeClr val="tx1"/>
                          </a:solidFill>
                          <a:effectLst/>
                        </a:rPr>
                        <a:t>Zhangzhou</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CEFR</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210304">
                <a:tc>
                  <a:txBody>
                    <a:bodyPr/>
                    <a:lstStyle/>
                    <a:p>
                      <a:pPr>
                        <a:spcAft>
                          <a:spcPts val="0"/>
                        </a:spcAft>
                      </a:pPr>
                      <a:r>
                        <a:rPr lang="en-US" sz="1000" u="sng" dirty="0" err="1">
                          <a:solidFill>
                            <a:schemeClr val="tx1"/>
                          </a:solidFill>
                          <a:effectLst/>
                        </a:rPr>
                        <a:t>Changjiang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1,220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1,220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2,440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66261">
                <a:tc>
                  <a:txBody>
                    <a:bodyPr/>
                    <a:lstStyle/>
                    <a:p>
                      <a:pPr>
                        <a:spcAft>
                          <a:spcPts val="0"/>
                        </a:spcAft>
                      </a:pPr>
                      <a:r>
                        <a:rPr lang="en-US" sz="1000" u="sng" dirty="0">
                          <a:solidFill>
                            <a:schemeClr val="tx1"/>
                          </a:solidFill>
                          <a:effectLst/>
                          <a:hlinkClick r:id="rId5" tooltip="Daya Bay Nuclear Power Plant"/>
                        </a:rPr>
                        <a:t>Daya Bay</a:t>
                      </a:r>
                      <a:r>
                        <a:rPr lang="en-US" sz="1000" dirty="0">
                          <a:solidFill>
                            <a:schemeClr val="tx1"/>
                          </a:solidFill>
                          <a:effectLst/>
                        </a:rPr>
                        <a:t> (</a:t>
                      </a:r>
                      <a:r>
                        <a:rPr lang="en-US" sz="1000" dirty="0" err="1">
                          <a:solidFill>
                            <a:schemeClr val="tx1"/>
                          </a:solidFill>
                          <a:effectLst/>
                        </a:rPr>
                        <a:t>Dayawan</a:t>
                      </a:r>
                      <a:r>
                        <a:rPr lang="en-US" sz="1000" dirty="0">
                          <a:solidFill>
                            <a:schemeClr val="tx1"/>
                          </a:solidFill>
                          <a:effectLst/>
                        </a:rPr>
                        <a:t>)</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1,888</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1,888</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231485">
                <a:tc>
                  <a:txBody>
                    <a:bodyPr/>
                    <a:lstStyle/>
                    <a:p>
                      <a:pPr>
                        <a:spcAft>
                          <a:spcPts val="0"/>
                        </a:spcAft>
                      </a:pPr>
                      <a:r>
                        <a:rPr lang="en-US" sz="1000" u="sng" dirty="0" err="1">
                          <a:solidFill>
                            <a:schemeClr val="tx1"/>
                          </a:solidFill>
                          <a:effectLst/>
                        </a:rPr>
                        <a:t>Fangchenggang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dirty="0" err="1">
                          <a:solidFill>
                            <a:schemeClr val="tx1"/>
                          </a:solidFill>
                          <a:effectLst/>
                        </a:rPr>
                        <a:t>Fangjiashan</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dirty="0">
                          <a:solidFill>
                            <a:schemeClr val="tx1"/>
                          </a:solidFill>
                          <a:effectLst/>
                        </a:rPr>
                        <a:t>Haiyang</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6,600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8</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8,000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dirty="0" err="1">
                          <a:solidFill>
                            <a:schemeClr val="tx1"/>
                          </a:solidFill>
                          <a:effectLst/>
                        </a:rPr>
                        <a:t>Sanmen</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2,314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2,314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4,628</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dirty="0" err="1">
                          <a:solidFill>
                            <a:schemeClr val="tx1"/>
                          </a:solidFill>
                          <a:effectLst/>
                        </a:rPr>
                        <a:t>Taishan</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3,320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3,320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Fuqing</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4,000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Hongyanhe</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4,244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6,244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Ling Ao</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3,914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3,914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Ningde</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4,072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2,100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6,172</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Tianwan</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5</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4,960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1,000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2,200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8</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8,230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Yangjiang</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6,090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6</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6,090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spcAft>
                          <a:spcPts val="0"/>
                        </a:spcAft>
                      </a:pPr>
                      <a:r>
                        <a:rPr lang="en-US" sz="1000" u="sng">
                          <a:solidFill>
                            <a:schemeClr val="tx1"/>
                          </a:solidFill>
                          <a:effectLst/>
                        </a:rPr>
                        <a:t>Qinshan</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7</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4,110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gridSpan="2">
                  <a:txBody>
                    <a:bodyPr/>
                    <a:lstStyle/>
                    <a:p>
                      <a:pPr algn="ctr">
                        <a:spcAft>
                          <a:spcPts val="0"/>
                        </a:spcAft>
                      </a:pPr>
                      <a:r>
                        <a:rPr lang="en-US" sz="1000" smtClean="0">
                          <a:solidFill>
                            <a:schemeClr val="tx1"/>
                          </a:solidFill>
                          <a:effectLst/>
                        </a:rPr>
                        <a:t>N/A</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gridSpan="2">
                  <a:txBody>
                    <a:bodyPr/>
                    <a:lstStyle/>
                    <a:p>
                      <a:pPr algn="ctr">
                        <a:spcAft>
                          <a:spcPts val="0"/>
                        </a:spcAft>
                      </a:pPr>
                      <a:r>
                        <a:rPr lang="en-US" sz="1000" smtClean="0">
                          <a:solidFill>
                            <a:schemeClr val="tx1"/>
                          </a:solidFill>
                          <a:effectLst/>
                        </a:rPr>
                        <a:t>N/A</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hMerge="1">
                  <a:txBody>
                    <a:bodyPr/>
                    <a:lstStyle/>
                    <a:p>
                      <a:endParaRPr lang="ru-RU"/>
                    </a:p>
                  </a:txBody>
                  <a:tcPr/>
                </a:tc>
                <a:tc>
                  <a:txBody>
                    <a:bodyPr/>
                    <a:lstStyle/>
                    <a:p>
                      <a:pPr algn="r">
                        <a:spcAft>
                          <a:spcPts val="0"/>
                        </a:spcAft>
                      </a:pPr>
                      <a:r>
                        <a:rPr lang="en-US" sz="1000" smtClean="0">
                          <a:solidFill>
                            <a:schemeClr val="tx1"/>
                          </a:solidFill>
                          <a:effectLst/>
                        </a:rPr>
                        <a:t>7</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4,110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lgn="ctr">
                        <a:spcAft>
                          <a:spcPts val="0"/>
                        </a:spcAft>
                      </a:pPr>
                      <a:r>
                        <a:rPr lang="en-US" sz="1000">
                          <a:solidFill>
                            <a:schemeClr val="tx1"/>
                          </a:solidFill>
                          <a:effectLst/>
                        </a:rPr>
                        <a:t>Total:</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49</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46,352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15</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14,600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43</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45,534</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107</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106,486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lgn="ctr">
                        <a:spcAft>
                          <a:spcPts val="0"/>
                        </a:spcAft>
                      </a:pPr>
                      <a:r>
                        <a:rPr lang="ru-RU" sz="1000">
                          <a:solidFill>
                            <a:schemeClr val="tx1"/>
                          </a:solidFill>
                          <a:effectLst/>
                        </a:rPr>
                        <a:t>PWR</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46</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42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lgn="ctr">
                        <a:spcAft>
                          <a:spcPts val="0"/>
                        </a:spcAft>
                      </a:pPr>
                      <a:r>
                        <a:rPr lang="ru-RU" sz="1000">
                          <a:solidFill>
                            <a:schemeClr val="tx1"/>
                          </a:solidFill>
                          <a:effectLst/>
                        </a:rPr>
                        <a:t>PHWR</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2</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lgn="ctr">
                        <a:spcAft>
                          <a:spcPts val="0"/>
                        </a:spcAft>
                      </a:pPr>
                      <a:r>
                        <a:rPr lang="ru-RU" sz="1000">
                          <a:solidFill>
                            <a:schemeClr val="tx1"/>
                          </a:solidFill>
                          <a:effectLst/>
                        </a:rPr>
                        <a:t>FBR</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0</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r h="134261">
                <a:tc>
                  <a:txBody>
                    <a:bodyPr/>
                    <a:lstStyle/>
                    <a:p>
                      <a:pPr algn="ctr">
                        <a:spcAft>
                          <a:spcPts val="0"/>
                        </a:spcAft>
                      </a:pPr>
                      <a:r>
                        <a:rPr lang="ru-RU" sz="1000" dirty="0">
                          <a:solidFill>
                            <a:schemeClr val="tx1"/>
                          </a:solidFill>
                          <a:effectLst/>
                        </a:rPr>
                        <a:t>HTGR</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0</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1</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a:spcAft>
                          <a:spcPts val="0"/>
                        </a:spcAft>
                      </a:pPr>
                      <a:r>
                        <a:rPr lang="en-US" sz="1000" dirty="0" smtClean="0">
                          <a:solidFill>
                            <a:schemeClr val="tx1"/>
                          </a:solidFill>
                          <a:effectLst/>
                        </a:rPr>
                        <a:t> </a:t>
                      </a:r>
                      <a:endParaRPr lang="ru-RU" sz="1000" dirty="0">
                        <a:solidFill>
                          <a:schemeClr val="tx1"/>
                        </a:solidFill>
                        <a:effectLst/>
                        <a:latin typeface="Times New Roman" panose="02020603050405020304" pitchFamily="18" charset="0"/>
                        <a:ea typeface="Times New Roman" panose="02020603050405020304" pitchFamily="18" charset="0"/>
                      </a:endParaRPr>
                    </a:p>
                  </a:txBody>
                  <a:tcPr marL="29932" marR="29932" marT="14966" marB="14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r>
            </a:tbl>
          </a:graphicData>
        </a:graphic>
      </p:graphicFrame>
    </p:spTree>
    <p:extLst>
      <p:ext uri="{BB962C8B-B14F-4D97-AF65-F5344CB8AC3E}">
        <p14:creationId xmlns:p14="http://schemas.microsoft.com/office/powerpoint/2010/main" val="1568312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0" name="Rectangle 3"/>
          <p:cNvSpPr>
            <a:spLocks noChangeArrowheads="1"/>
          </p:cNvSpPr>
          <p:nvPr/>
        </p:nvSpPr>
        <p:spPr bwMode="auto">
          <a:xfrm>
            <a:off x="0" y="7407486"/>
            <a:ext cx="1195844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100" dirty="0" smtClean="0"/>
              <a:t>	</a:t>
            </a:r>
            <a:r>
              <a:rPr lang="en-US" sz="2100" b="1" dirty="0"/>
              <a:t>Advantages and disadvantages</a:t>
            </a:r>
            <a:endParaRPr lang="ru-RU" sz="2100" dirty="0"/>
          </a:p>
          <a:p>
            <a:pPr>
              <a:lnSpc>
                <a:spcPct val="90000"/>
              </a:lnSpc>
            </a:pPr>
            <a:r>
              <a:rPr lang="en-US" sz="2100" dirty="0" smtClean="0"/>
              <a:t>	The </a:t>
            </a:r>
            <a:r>
              <a:rPr lang="en-US" sz="2100" dirty="0"/>
              <a:t>main advantage is the practical independence from fuel sources due to the small amount of fuel used.</a:t>
            </a:r>
            <a:endParaRPr lang="ru-RU" sz="2100" dirty="0"/>
          </a:p>
          <a:p>
            <a:pPr>
              <a:lnSpc>
                <a:spcPct val="90000"/>
              </a:lnSpc>
            </a:pPr>
            <a:r>
              <a:rPr lang="en-US" sz="2100" dirty="0" smtClean="0"/>
              <a:t>	A </a:t>
            </a:r>
            <a:r>
              <a:rPr lang="en-US" sz="2100" dirty="0"/>
              <a:t>huge advantage of the nuclear power plant is its relative environmental cleanliness. So, coal power plants, equal in nuclear capacity, throwing for 50 years, the amount of radioactive waste is equal to the volume of spent fuel during the same period, subject to disposal; i.e. coal plant gives more specific (per unit of electricity produced) the release of radioactive substances.</a:t>
            </a:r>
            <a:endParaRPr lang="ru-RU" sz="2100" dirty="0"/>
          </a:p>
          <a:p>
            <a:pPr>
              <a:lnSpc>
                <a:spcPct val="90000"/>
              </a:lnSpc>
            </a:pPr>
            <a:r>
              <a:rPr lang="en-US" sz="2100" dirty="0" smtClean="0"/>
              <a:t>	The </a:t>
            </a:r>
            <a:r>
              <a:rPr lang="en-US" sz="2100" dirty="0"/>
              <a:t>only factor in which nuclear power plants are inferior in environmental terms to traditional CHPP is thermal pollution caused by high consumption of process water for cooling turbines, which is compensated by NTPP, artificial reservoirs (fish farming, oyster farming, greenhouse heating) or modern cooling towers. All this also makes it possible to obtain an efficiency similar to that of a CHPP.</a:t>
            </a:r>
            <a:endParaRPr lang="ru-RU" sz="2100" dirty="0"/>
          </a:p>
          <a:p>
            <a:pPr>
              <a:lnSpc>
                <a:spcPct val="90000"/>
              </a:lnSpc>
            </a:pPr>
            <a:r>
              <a:rPr lang="en-US" sz="2100" dirty="0" smtClean="0"/>
              <a:t>	The </a:t>
            </a:r>
            <a:r>
              <a:rPr lang="en-US" sz="2100" dirty="0"/>
              <a:t>cost of building a nuclear power plant is about the same level as the construction of a thermal power plant, or slightly higher.</a:t>
            </a:r>
            <a:endParaRPr lang="ru-RU" sz="2100" dirty="0"/>
          </a:p>
          <a:p>
            <a:pPr>
              <a:lnSpc>
                <a:spcPct val="90000"/>
              </a:lnSpc>
            </a:pPr>
            <a:r>
              <a:rPr lang="en-US" sz="2100" dirty="0"/>
              <a:t>The main drawback of nuclear power plants is the severe consequences of accidents.</a:t>
            </a:r>
            <a:endParaRPr lang="ru-RU" sz="2100" dirty="0"/>
          </a:p>
          <a:p>
            <a:pPr>
              <a:lnSpc>
                <a:spcPct val="90000"/>
              </a:lnSpc>
            </a:pPr>
            <a:r>
              <a:rPr lang="en-US" sz="2100" dirty="0" smtClean="0"/>
              <a:t>	A </a:t>
            </a:r>
            <a:r>
              <a:rPr lang="en-US" sz="2100" dirty="0"/>
              <a:t>serious problem for nuclear power plants is their elimination after the resource is exhausted, according to estimates, it can amount to up to 20 % of the cost of their construction.</a:t>
            </a:r>
            <a:endParaRPr lang="ru-RU" sz="2100" dirty="0"/>
          </a:p>
          <a:p>
            <a:pPr>
              <a:lnSpc>
                <a:spcPct val="90000"/>
              </a:lnSpc>
            </a:pPr>
            <a:r>
              <a:rPr lang="en-US" sz="2100" dirty="0"/>
              <a:t>For a number of technical reasons, it is highly undesirable for nuclear power plants to operate in maneuverable modes, that is, to cover the variable part of the electrical load schedule.</a:t>
            </a:r>
            <a:endParaRPr lang="ru-RU" sz="2100" dirty="0"/>
          </a:p>
          <a:p>
            <a:pPr>
              <a:lnSpc>
                <a:spcPct val="90000"/>
              </a:lnSpc>
            </a:pPr>
            <a:r>
              <a:rPr lang="en-US" sz="2100" dirty="0" smtClean="0"/>
              <a:t>	Cumulative </a:t>
            </a:r>
            <a:r>
              <a:rPr lang="en-US" sz="2100" dirty="0"/>
              <a:t>coefficient (installed capacity utilization factor) for all operating power units: high-power channel reactor HPCR -69.71 %; WWER – 71.54 %.</a:t>
            </a:r>
            <a:endParaRPr lang="ru-RU" sz="21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97" y="903877"/>
            <a:ext cx="10195550" cy="5488074"/>
          </a:xfrm>
          <a:prstGeom prst="rect">
            <a:avLst/>
          </a:prstGeom>
          <a:ln>
            <a:noFill/>
          </a:ln>
          <a:effectLst>
            <a:softEdge rad="112500"/>
          </a:effectLst>
        </p:spPr>
      </p:pic>
      <p:sp>
        <p:nvSpPr>
          <p:cNvPr id="8" name="Rectangle 3"/>
          <p:cNvSpPr>
            <a:spLocks noChangeArrowheads="1"/>
          </p:cNvSpPr>
          <p:nvPr/>
        </p:nvSpPr>
        <p:spPr bwMode="auto">
          <a:xfrm>
            <a:off x="217590" y="6381254"/>
            <a:ext cx="2173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BWR. Outside</a:t>
            </a:r>
            <a:endParaRPr lang="ru-RU" sz="2400" dirty="0"/>
          </a:p>
        </p:txBody>
      </p:sp>
    </p:spTree>
    <p:extLst>
      <p:ext uri="{BB962C8B-B14F-4D97-AF65-F5344CB8AC3E}">
        <p14:creationId xmlns:p14="http://schemas.microsoft.com/office/powerpoint/2010/main" val="3263067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805999"/>
            <a:ext cx="4171950" cy="2782691"/>
          </a:xfrm>
          <a:prstGeom prst="rect">
            <a:avLst/>
          </a:prstGeom>
          <a:ln>
            <a:noFill/>
          </a:ln>
          <a:effectLst>
            <a:softEdge rad="112500"/>
          </a:effectLst>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295" y="2590174"/>
            <a:ext cx="4782252" cy="3189762"/>
          </a:xfrm>
          <a:prstGeom prst="rect">
            <a:avLst/>
          </a:prstGeom>
          <a:ln>
            <a:noFill/>
          </a:ln>
          <a:effectLst>
            <a:softEdge rad="112500"/>
          </a:effectLst>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3441" y="3588690"/>
            <a:ext cx="5132717" cy="3400425"/>
          </a:xfrm>
          <a:prstGeom prst="rect">
            <a:avLst/>
          </a:prstGeom>
          <a:ln>
            <a:noFill/>
          </a:ln>
          <a:effectLst>
            <a:softEdge rad="112500"/>
          </a:effectLst>
        </p:spPr>
      </p:pic>
      <p:sp>
        <p:nvSpPr>
          <p:cNvPr id="7" name="Прямоугольник 6"/>
          <p:cNvSpPr/>
          <p:nvPr/>
        </p:nvSpPr>
        <p:spPr>
          <a:xfrm>
            <a:off x="128314" y="3588690"/>
            <a:ext cx="3180844" cy="646331"/>
          </a:xfrm>
          <a:prstGeom prst="rect">
            <a:avLst/>
          </a:prstGeom>
        </p:spPr>
        <p:txBody>
          <a:bodyPr wrap="square">
            <a:spAutoFit/>
          </a:bodyPr>
          <a:lstStyle/>
          <a:p>
            <a:pPr>
              <a:spcAft>
                <a:spcPts val="0"/>
              </a:spcAft>
            </a:pPr>
            <a:r>
              <a:rPr lang="en-US" dirty="0" smtClean="0">
                <a:latin typeface="Calibri (Основной текст)"/>
                <a:ea typeface="Times New Roman" panose="02020603050405020304" pitchFamily="18" charset="0"/>
                <a:cs typeface="Arial" panose="020B0604020202020204" pitchFamily="34" charset="0"/>
              </a:rPr>
              <a:t>Construction </a:t>
            </a:r>
            <a:r>
              <a:rPr lang="en-US" dirty="0">
                <a:latin typeface="Calibri (Основной текст)"/>
                <a:ea typeface="Times New Roman" panose="02020603050405020304" pitchFamily="18" charset="0"/>
                <a:cs typeface="Arial" panose="020B0604020202020204" pitchFamily="34" charset="0"/>
              </a:rPr>
              <a:t>of 7-8 power units of the </a:t>
            </a:r>
            <a:r>
              <a:rPr lang="en-US" dirty="0" smtClean="0">
                <a:latin typeface="Calibri (Основной текст)"/>
                <a:ea typeface="Times New Roman" panose="02020603050405020304" pitchFamily="18" charset="0"/>
                <a:cs typeface="Arial" panose="020B0604020202020204" pitchFamily="34" charset="0"/>
              </a:rPr>
              <a:t>Taiwan NPP</a:t>
            </a:r>
            <a:endParaRPr lang="ru-RU" dirty="0">
              <a:latin typeface="Calibri (Основной текст)"/>
              <a:ea typeface="Times New Roman" panose="02020603050405020304" pitchFamily="18" charset="0"/>
              <a:cs typeface="Arial" panose="020B0604020202020204" pitchFamily="34" charset="0"/>
            </a:endParaRPr>
          </a:p>
        </p:txBody>
      </p:sp>
      <p:sp>
        <p:nvSpPr>
          <p:cNvPr id="15" name="Прямоугольник 14"/>
          <p:cNvSpPr/>
          <p:nvPr/>
        </p:nvSpPr>
        <p:spPr>
          <a:xfrm>
            <a:off x="4007039" y="5740920"/>
            <a:ext cx="2076556" cy="369332"/>
          </a:xfrm>
          <a:prstGeom prst="rect">
            <a:avLst/>
          </a:prstGeom>
        </p:spPr>
        <p:txBody>
          <a:bodyPr wrap="square">
            <a:spAutoFit/>
          </a:bodyPr>
          <a:lstStyle/>
          <a:p>
            <a:pPr>
              <a:spcAft>
                <a:spcPts val="0"/>
              </a:spcAft>
            </a:pPr>
            <a:r>
              <a:rPr lang="en-US" dirty="0" smtClean="0">
                <a:latin typeface="Calibri (Основной текст)"/>
                <a:ea typeface="Times New Roman" panose="02020603050405020304" pitchFamily="18" charset="0"/>
                <a:cs typeface="Arial" panose="020B0604020202020204" pitchFamily="34" charset="0"/>
              </a:rPr>
              <a:t>Taishan NPP</a:t>
            </a:r>
            <a:endParaRPr lang="ru-RU" dirty="0">
              <a:latin typeface="Calibri (Основной текст)"/>
              <a:ea typeface="Times New Roman" panose="02020603050405020304" pitchFamily="18" charset="0"/>
              <a:cs typeface="Arial" panose="020B0604020202020204" pitchFamily="34" charset="0"/>
            </a:endParaRPr>
          </a:p>
        </p:txBody>
      </p:sp>
      <p:sp>
        <p:nvSpPr>
          <p:cNvPr id="16" name="Прямоугольник 15"/>
          <p:cNvSpPr/>
          <p:nvPr/>
        </p:nvSpPr>
        <p:spPr>
          <a:xfrm>
            <a:off x="8858031" y="3316834"/>
            <a:ext cx="2076556" cy="369332"/>
          </a:xfrm>
          <a:prstGeom prst="rect">
            <a:avLst/>
          </a:prstGeom>
        </p:spPr>
        <p:txBody>
          <a:bodyPr wrap="square">
            <a:spAutoFit/>
          </a:bodyPr>
          <a:lstStyle/>
          <a:p>
            <a:pPr>
              <a:spcAft>
                <a:spcPts val="0"/>
              </a:spcAft>
            </a:pPr>
            <a:r>
              <a:rPr lang="en-US" dirty="0">
                <a:latin typeface="Calibri (Основной текст)"/>
                <a:ea typeface="Times New Roman" panose="02020603050405020304" pitchFamily="18" charset="0"/>
                <a:cs typeface="Arial" panose="020B0604020202020204" pitchFamily="34" charset="0"/>
              </a:rPr>
              <a:t>Sanmen </a:t>
            </a:r>
            <a:r>
              <a:rPr lang="en-US" dirty="0" smtClean="0">
                <a:latin typeface="Calibri (Основной текст)"/>
                <a:ea typeface="Times New Roman" panose="02020603050405020304" pitchFamily="18" charset="0"/>
                <a:cs typeface="Arial" panose="020B0604020202020204" pitchFamily="34" charset="0"/>
              </a:rPr>
              <a:t>NPP</a:t>
            </a:r>
            <a:endParaRPr lang="ru-RU" dirty="0">
              <a:latin typeface="Calibri (Основной текст)"/>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06969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2" name="Rectangle 3"/>
          <p:cNvSpPr>
            <a:spLocks noChangeArrowheads="1"/>
          </p:cNvSpPr>
          <p:nvPr/>
        </p:nvSpPr>
        <p:spPr bwMode="auto">
          <a:xfrm>
            <a:off x="95250" y="1779686"/>
            <a:ext cx="118014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	Today</a:t>
            </a:r>
            <a:r>
              <a:rPr lang="en-US" sz="2400" dirty="0"/>
              <a:t>, the output of China's nuclear power plants is 11.3 % or 45.5 GW of the total energy output. This is a confident third place. Today, China has displaced nuclear power producers such as Russia and Japan! This phenomenon is a consequence of the fact that the </a:t>
            </a:r>
            <a:r>
              <a:rPr lang="en-US" sz="2400" dirty="0" smtClean="0"/>
              <a:t>	Chinese </a:t>
            </a:r>
            <a:r>
              <a:rPr lang="en-US" sz="2400" dirty="0"/>
              <a:t>production capacity is No. 1 in the world. Naturally, such volumes require electrical energy in such volumes. In addition, China is also trying to improve the air quality in the region, reduce emissions of harmful and toxic substances, and prevent global warming as the best alternative to coal-fired power plants in China.</a:t>
            </a:r>
            <a:endParaRPr lang="ru-RU" sz="2400" dirty="0"/>
          </a:p>
          <a:p>
            <a:r>
              <a:rPr lang="en-US" sz="2400" dirty="0" smtClean="0"/>
              <a:t>	In </a:t>
            </a:r>
            <a:r>
              <a:rPr lang="en-US" sz="2400" dirty="0"/>
              <a:t>2020-2021, the total number of active and under construction capacities is more than 80 kW, and in the future, the total capacity of nuclear power plants will reach 200 GW by 2030 and 400 GW by 2050.</a:t>
            </a:r>
            <a:endParaRPr lang="ru-RU" sz="21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084373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8842553" y="163636"/>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2" name="Rectangle 3"/>
          <p:cNvSpPr>
            <a:spLocks noChangeArrowheads="1"/>
          </p:cNvSpPr>
          <p:nvPr/>
        </p:nvSpPr>
        <p:spPr bwMode="auto">
          <a:xfrm>
            <a:off x="-70523" y="717437"/>
            <a:ext cx="437473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a:t> </a:t>
            </a:r>
            <a:r>
              <a:rPr lang="en-US" sz="2400" b="1" dirty="0" smtClean="0"/>
              <a:t>    USA </a:t>
            </a:r>
            <a:r>
              <a:rPr lang="en-US" sz="2400" b="1" dirty="0"/>
              <a:t>Nuclear power plant</a:t>
            </a:r>
            <a:endParaRPr lang="ru-RU" sz="2400" dirty="0"/>
          </a:p>
          <a:p>
            <a:pPr algn="just"/>
            <a:r>
              <a:rPr lang="en-US" sz="2400" dirty="0" smtClean="0"/>
              <a:t>	</a:t>
            </a:r>
          </a:p>
          <a:p>
            <a:pPr algn="just"/>
            <a:r>
              <a:rPr lang="en-US" sz="2400" dirty="0" smtClean="0"/>
              <a:t>	Nuclear </a:t>
            </a:r>
            <a:r>
              <a:rPr lang="en-US" sz="2400" dirty="0"/>
              <a:t>power plants (NPPs) in the United States use only these two types of reactors. There are a total of 98 nuclear reactors in the United States (64 PWR and 34 BWR water-water and boiling water reactors), together they provide about 30% of the electricity consumption in the United States. Unlike Russia, France, and the United Kingdom, the United States does not currently reprocess spent nuclear fuel.</a:t>
            </a:r>
            <a:endParaRPr lang="ru-RU" sz="2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8225" y="771267"/>
            <a:ext cx="3533775" cy="2462599"/>
          </a:xfrm>
          <a:prstGeom prst="rect">
            <a:avLst/>
          </a:prstGeom>
          <a:ln>
            <a:noFill/>
          </a:ln>
          <a:effectLst>
            <a:softEdge rad="112500"/>
          </a:effectLst>
        </p:spPr>
      </p:pic>
      <p:sp>
        <p:nvSpPr>
          <p:cNvPr id="8" name="Rectangle 3"/>
          <p:cNvSpPr>
            <a:spLocks noChangeArrowheads="1"/>
          </p:cNvSpPr>
          <p:nvPr/>
        </p:nvSpPr>
        <p:spPr bwMode="auto">
          <a:xfrm>
            <a:off x="10040394" y="3090559"/>
            <a:ext cx="2631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NY </a:t>
            </a:r>
            <a:r>
              <a:rPr lang="en-US" sz="2400" b="1" dirty="0"/>
              <a:t>NPP </a:t>
            </a:r>
            <a:r>
              <a:rPr lang="en-US" sz="2400" b="1" dirty="0" err="1" smtClean="0"/>
              <a:t>Labsy</a:t>
            </a:r>
            <a:endParaRPr lang="ru-RU" sz="2400" dirty="0"/>
          </a:p>
        </p:txBody>
      </p:sp>
      <p:pic>
        <p:nvPicPr>
          <p:cNvPr id="4" name="Рисунок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275" y="1083533"/>
            <a:ext cx="4138816" cy="3236368"/>
          </a:xfrm>
          <a:prstGeom prst="rect">
            <a:avLst/>
          </a:prstGeom>
          <a:ln>
            <a:noFill/>
          </a:ln>
          <a:effectLst>
            <a:softEdge rad="112500"/>
          </a:effectLst>
        </p:spPr>
      </p:pic>
      <p:sp>
        <p:nvSpPr>
          <p:cNvPr id="10" name="Rectangle 3"/>
          <p:cNvSpPr>
            <a:spLocks noChangeArrowheads="1"/>
          </p:cNvSpPr>
          <p:nvPr/>
        </p:nvSpPr>
        <p:spPr bwMode="auto">
          <a:xfrm>
            <a:off x="4890064" y="825706"/>
            <a:ext cx="2631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 Wolf </a:t>
            </a:r>
            <a:r>
              <a:rPr lang="en-US" sz="2400" b="1" dirty="0" smtClean="0"/>
              <a:t>Creek NPP</a:t>
            </a:r>
            <a:endParaRPr lang="ru-RU" sz="2400" dirty="0"/>
          </a:p>
        </p:txBody>
      </p:sp>
      <p:pic>
        <p:nvPicPr>
          <p:cNvPr id="5" name="Рисунок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5336" y="3402825"/>
            <a:ext cx="4050115" cy="2705703"/>
          </a:xfrm>
          <a:prstGeom prst="rect">
            <a:avLst/>
          </a:prstGeom>
          <a:ln>
            <a:noFill/>
          </a:ln>
          <a:effectLst>
            <a:softEdge rad="112500"/>
          </a:effectLst>
        </p:spPr>
      </p:pic>
      <p:sp>
        <p:nvSpPr>
          <p:cNvPr id="15" name="Rectangle 3"/>
          <p:cNvSpPr>
            <a:spLocks noChangeArrowheads="1"/>
          </p:cNvSpPr>
          <p:nvPr/>
        </p:nvSpPr>
        <p:spPr bwMode="auto">
          <a:xfrm>
            <a:off x="8957029" y="5965478"/>
            <a:ext cx="30829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2400" b="1" dirty="0"/>
              <a:t>NPP </a:t>
            </a:r>
            <a:r>
              <a:rPr lang="it-IT" sz="2400" b="1" dirty="0" smtClean="0"/>
              <a:t>Tennessee</a:t>
            </a:r>
            <a:r>
              <a:rPr lang="en-US" sz="2400" b="1" dirty="0" smtClean="0"/>
              <a:t>. First NPP </a:t>
            </a:r>
            <a:r>
              <a:rPr lang="it-IT" sz="2400" b="1" dirty="0" smtClean="0"/>
              <a:t>in 21century</a:t>
            </a:r>
            <a:endParaRPr lang="ru-RU" sz="2400" dirty="0"/>
          </a:p>
        </p:txBody>
      </p:sp>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2487" y="4418032"/>
            <a:ext cx="3126835" cy="2096022"/>
          </a:xfrm>
          <a:prstGeom prst="rect">
            <a:avLst/>
          </a:prstGeom>
        </p:spPr>
      </p:pic>
      <p:sp>
        <p:nvSpPr>
          <p:cNvPr id="16" name="Rectangle 3"/>
          <p:cNvSpPr>
            <a:spLocks noChangeArrowheads="1"/>
          </p:cNvSpPr>
          <p:nvPr/>
        </p:nvSpPr>
        <p:spPr bwMode="auto">
          <a:xfrm>
            <a:off x="2282551" y="6410570"/>
            <a:ext cx="65600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it-IT" sz="2400" b="1" dirty="0"/>
              <a:t>NPP </a:t>
            </a:r>
            <a:r>
              <a:rPr lang="it-IT" sz="2400" b="1" dirty="0" smtClean="0"/>
              <a:t>3 mile-island </a:t>
            </a:r>
            <a:r>
              <a:rPr lang="en-US" sz="2400" b="1" dirty="0" smtClean="0"/>
              <a:t>NPP. Closed after incident NPP </a:t>
            </a:r>
            <a:endParaRPr lang="ru-RU" sz="2400" dirty="0"/>
          </a:p>
        </p:txBody>
      </p:sp>
    </p:spTree>
    <p:extLst>
      <p:ext uri="{BB962C8B-B14F-4D97-AF65-F5344CB8AC3E}">
        <p14:creationId xmlns:p14="http://schemas.microsoft.com/office/powerpoint/2010/main" val="1631601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49407"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7595462" y="6229932"/>
            <a:ext cx="2631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USA NPP</a:t>
            </a:r>
            <a:endParaRPr lang="ru-RU" sz="24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6" y="786562"/>
            <a:ext cx="9494309" cy="5340549"/>
          </a:xfrm>
          <a:prstGeom prst="rect">
            <a:avLst/>
          </a:prstGeom>
          <a:ln>
            <a:noFill/>
          </a:ln>
          <a:effectLst>
            <a:softEdge rad="112500"/>
          </a:effectLst>
        </p:spPr>
      </p:pic>
    </p:spTree>
    <p:extLst>
      <p:ext uri="{BB962C8B-B14F-4D97-AF65-F5344CB8AC3E}">
        <p14:creationId xmlns:p14="http://schemas.microsoft.com/office/powerpoint/2010/main" val="3792928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387080" y="684043"/>
            <a:ext cx="1164603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13.8 </a:t>
            </a:r>
            <a:r>
              <a:rPr lang="en-US" sz="2400" b="1" dirty="0"/>
              <a:t>Fast breeder Neutron </a:t>
            </a:r>
            <a:r>
              <a:rPr lang="en-US" sz="2400" b="1" dirty="0" smtClean="0"/>
              <a:t>Reactor</a:t>
            </a:r>
          </a:p>
          <a:p>
            <a:endParaRPr lang="ru-RU" sz="2400" dirty="0"/>
          </a:p>
          <a:p>
            <a:r>
              <a:rPr lang="en-US" sz="2400" b="1" dirty="0" smtClean="0"/>
              <a:t>	Breeder</a:t>
            </a:r>
            <a:r>
              <a:rPr lang="en-US" sz="2400" dirty="0" smtClean="0"/>
              <a:t>-a </a:t>
            </a:r>
            <a:r>
              <a:rPr lang="en-US" sz="2400" dirty="0"/>
              <a:t>nuclear reactor that allows you to produce nuclear fuel in an amount that exceeds the needs of the reactor itself.</a:t>
            </a:r>
            <a:endParaRPr lang="ru-RU" sz="2400" dirty="0"/>
          </a:p>
          <a:p>
            <a:r>
              <a:rPr lang="en-US" sz="2400" dirty="0" smtClean="0"/>
              <a:t>	Projected </a:t>
            </a:r>
            <a:r>
              <a:rPr lang="en-US" sz="2400" dirty="0"/>
              <a:t>percentage distribution of nuclear power plants</a:t>
            </a:r>
            <a:endParaRPr lang="ru-RU" sz="2400" dirty="0"/>
          </a:p>
        </p:txBody>
      </p:sp>
      <p:graphicFrame>
        <p:nvGraphicFramePr>
          <p:cNvPr id="2" name="Таблица 1"/>
          <p:cNvGraphicFramePr>
            <a:graphicFrameLocks noGrp="1"/>
          </p:cNvGraphicFramePr>
          <p:nvPr>
            <p:extLst>
              <p:ext uri="{D42A27DB-BD31-4B8C-83A1-F6EECF244321}">
                <p14:modId xmlns:p14="http://schemas.microsoft.com/office/powerpoint/2010/main" val="1319330014"/>
              </p:ext>
            </p:extLst>
          </p:nvPr>
        </p:nvGraphicFramePr>
        <p:xfrm>
          <a:off x="451959" y="2730156"/>
          <a:ext cx="7658417" cy="2438400"/>
        </p:xfrm>
        <a:graphic>
          <a:graphicData uri="http://schemas.openxmlformats.org/drawingml/2006/table">
            <a:tbl>
              <a:tblPr firstRow="1" firstCol="1" lastRow="1" lastCol="1" bandRow="1" bandCol="1">
                <a:tableStyleId>{5C22544A-7EE6-4342-B048-85BDC9FD1C3A}</a:tableStyleId>
              </a:tblPr>
              <a:tblGrid>
                <a:gridCol w="2581167"/>
                <a:gridCol w="856972"/>
                <a:gridCol w="1016885"/>
                <a:gridCol w="1017910"/>
                <a:gridCol w="1168598"/>
                <a:gridCol w="1016885"/>
              </a:tblGrid>
              <a:tr h="0">
                <a:tc>
                  <a:txBody>
                    <a:bodyPr/>
                    <a:lstStyle/>
                    <a:p>
                      <a:pPr algn="just">
                        <a:spcAft>
                          <a:spcPts val="0"/>
                        </a:spcAft>
                      </a:pPr>
                      <a:r>
                        <a:rPr lang="en-US" sz="2000" dirty="0">
                          <a:solidFill>
                            <a:schemeClr val="tx1"/>
                          </a:solidFill>
                          <a:effectLst/>
                        </a:rPr>
                        <a:t>year</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2000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2010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2020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2030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a:t>
                      </a:r>
                      <a:r>
                        <a:rPr lang="en-US" sz="2000">
                          <a:solidFill>
                            <a:schemeClr val="tx1"/>
                          </a:solidFill>
                          <a:effectLst/>
                        </a:rPr>
                        <a:t>6</a:t>
                      </a: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dirty="0">
                          <a:solidFill>
                            <a:schemeClr val="tx1"/>
                          </a:solidFill>
                          <a:effectLst/>
                        </a:rPr>
                        <a:t>Breeder</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15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50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dirty="0">
                          <a:solidFill>
                            <a:schemeClr val="tx1"/>
                          </a:solidFill>
                          <a:effectLst/>
                        </a:rPr>
                        <a:t>PWR 3+</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3</a:t>
                      </a: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74</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a:solidFill>
                            <a:schemeClr val="tx1"/>
                          </a:solidFill>
                          <a:effectLst/>
                        </a:rPr>
                        <a:t>HTGR H–production</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1</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20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a:solidFill>
                            <a:schemeClr val="tx1"/>
                          </a:solidFill>
                          <a:effectLst/>
                        </a:rPr>
                        <a:t>FNR</a:t>
                      </a:r>
                      <a:r>
                        <a:rPr lang="ru-RU" sz="2000">
                          <a:solidFill>
                            <a:schemeClr val="tx1"/>
                          </a:solidFill>
                          <a:effectLst/>
                        </a:rPr>
                        <a:t> </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a:solidFill>
                            <a:schemeClr val="tx1"/>
                          </a:solidFill>
                          <a:effectLst/>
                        </a:rPr>
                        <a:t>BWR</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30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35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dirty="0">
                          <a:solidFill>
                            <a:schemeClr val="tx1"/>
                          </a:solidFill>
                          <a:effectLst/>
                        </a:rPr>
                        <a:t>30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a:solidFill>
                            <a:schemeClr val="tx1"/>
                          </a:solidFill>
                          <a:effectLst/>
                        </a:rPr>
                        <a:t>HPCR</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15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10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dirty="0">
                          <a:solidFill>
                            <a:schemeClr val="tx1"/>
                          </a:solidFill>
                          <a:effectLst/>
                        </a:rPr>
                        <a:t>5</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5</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0</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2000" dirty="0">
                          <a:solidFill>
                            <a:schemeClr val="tx1"/>
                          </a:solidFill>
                          <a:effectLst/>
                        </a:rPr>
                        <a:t>PWR</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55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5</a:t>
                      </a:r>
                      <a:r>
                        <a:rPr lang="ru-RU" sz="2000">
                          <a:solidFill>
                            <a:schemeClr val="tx1"/>
                          </a:solidFill>
                          <a:effectLst/>
                        </a:rPr>
                        <a:t>0</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a:solidFill>
                            <a:schemeClr val="tx1"/>
                          </a:solidFill>
                          <a:effectLst/>
                        </a:rPr>
                        <a:t>35</a:t>
                      </a:r>
                      <a:endParaRPr lang="ru-RU" sz="20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5</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ru-RU" sz="2000" dirty="0">
                          <a:solidFill>
                            <a:schemeClr val="tx1"/>
                          </a:solidFill>
                          <a:effectLst/>
                        </a:rPr>
                        <a:t>5</a:t>
                      </a:r>
                      <a:endParaRPr lang="ru-RU"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3"/>
          <p:cNvSpPr>
            <a:spLocks noChangeArrowheads="1"/>
          </p:cNvSpPr>
          <p:nvPr/>
        </p:nvSpPr>
        <p:spPr bwMode="auto">
          <a:xfrm>
            <a:off x="387080" y="5365198"/>
            <a:ext cx="116460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 FNR-fast </a:t>
            </a:r>
            <a:r>
              <a:rPr lang="en-US" sz="2400" b="1" dirty="0" err="1"/>
              <a:t>netron</a:t>
            </a:r>
            <a:r>
              <a:rPr lang="en-US" sz="2400" b="1" dirty="0"/>
              <a:t> sodium reactor</a:t>
            </a:r>
            <a:endParaRPr lang="ru-RU" sz="2400" dirty="0"/>
          </a:p>
          <a:p>
            <a:r>
              <a:rPr lang="en-US" sz="2400" b="1" dirty="0"/>
              <a:t>** HTGR – High-temperature gas reactor with a hydrogen station (hydrogen production)</a:t>
            </a:r>
            <a:endParaRPr lang="ru-RU" sz="2400" dirty="0"/>
          </a:p>
        </p:txBody>
      </p:sp>
    </p:spTree>
    <p:extLst>
      <p:ext uri="{BB962C8B-B14F-4D97-AF65-F5344CB8AC3E}">
        <p14:creationId xmlns:p14="http://schemas.microsoft.com/office/powerpoint/2010/main" val="3943159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12337" y="218558"/>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402903" y="5583994"/>
            <a:ext cx="15618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Breeder</a:t>
            </a:r>
            <a:endParaRPr lang="ru-RU" sz="2400"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00" y="655443"/>
            <a:ext cx="6823131" cy="4894855"/>
          </a:xfrm>
          <a:prstGeom prst="rect">
            <a:avLst/>
          </a:prstGeom>
          <a:ln>
            <a:noFill/>
          </a:ln>
          <a:effectLst>
            <a:softEdge rad="112500"/>
          </a:effec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92" y="1804710"/>
            <a:ext cx="5531708" cy="5053290"/>
          </a:xfrm>
          <a:prstGeom prst="rect">
            <a:avLst/>
          </a:prstGeom>
          <a:ln>
            <a:noFill/>
          </a:ln>
          <a:effectLst>
            <a:softEdge rad="112500"/>
          </a:effectLst>
        </p:spPr>
      </p:pic>
    </p:spTree>
    <p:extLst>
      <p:ext uri="{BB962C8B-B14F-4D97-AF65-F5344CB8AC3E}">
        <p14:creationId xmlns:p14="http://schemas.microsoft.com/office/powerpoint/2010/main" val="26958038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6" y="98527"/>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247136" y="805399"/>
            <a:ext cx="1180070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000" dirty="0" smtClean="0"/>
              <a:t>	Fast </a:t>
            </a:r>
            <a:r>
              <a:rPr lang="en-US" sz="2000" dirty="0"/>
              <a:t>neutrons are absorbed by the U-238 nuclei to form easily split plutonium nuclei, potentially suitable for energy production. This is used in breeder reactors (breeders). Here, plutonium-239 is used as a fissionable material, which gives 2-3 neutrons at each decay. One of them is spent on maintaining the chain reaction, and the rest are absorbed by uranium-238 to form plutonium-239, that is, a new nuclear fuel, so the reactor seems to "hatch" new fuel for itself, and in the ideal case-even more than it consumes. This mechanism is implemented on a small scale in other types of reactors. U-238 is much more accessible than other isotopes, and if in the coming centuries it is not possible to find safer energy resources, breeders, despite the great technical problems in their construction, are likely to become an important element of the world's energy. With the help of breeder technology, it is possible to generate energy from U-238, which is useless for other reactors, turning it into fissionable material, and thus use natural uranium 60 times more efficiently than usual. The conversion of U-238 to plutonium is better under the influence of fast neutrons than slow ones. Fast neutron breeders use fast neutrons for fission, so for normal operation, the fuel must have an increased content of fissionable material, so the fuel elements in such reactors contain 20-30% plutonium and only 70-80% U-238. As a result, fast breeders are loaded with 10 times more fissionable material than in the previously described types of reactors, which, of course, entails all sorts of difficulties, dangers and problems. After such a preface, it is easy to give a description of the fast neutron breeder. The reactor itself consists of fuel elements, which generate energy, and reproducing elements, in which new fissionable material is formed. Due to the high content of this material, the level of heat transfer is also very high. Therefore, the reactor is cooled with liquid sodium, which has a very high thermal conductivity, but, unlike water, does not perform the function of a neutron moderator. So, the primary sodium circuit removes heat from the core and transfers it to the secondary sodium circuit, which turns water into steam that turns turbines to generate electricity.</a:t>
            </a:r>
            <a:endParaRPr lang="ru-RU" sz="2000" dirty="0"/>
          </a:p>
        </p:txBody>
      </p:sp>
    </p:spTree>
    <p:extLst>
      <p:ext uri="{BB962C8B-B14F-4D97-AF65-F5344CB8AC3E}">
        <p14:creationId xmlns:p14="http://schemas.microsoft.com/office/powerpoint/2010/main" val="1407217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Прямая соединительная линия 11"/>
          <p:cNvCxnSpPr/>
          <p:nvPr/>
        </p:nvCxnSpPr>
        <p:spPr>
          <a:xfrm>
            <a:off x="428017" y="637332"/>
            <a:ext cx="11352179" cy="9585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8" name="Rectangle 3"/>
          <p:cNvSpPr>
            <a:spLocks noChangeArrowheads="1"/>
          </p:cNvSpPr>
          <p:nvPr/>
        </p:nvSpPr>
        <p:spPr bwMode="auto">
          <a:xfrm>
            <a:off x="741405" y="1153656"/>
            <a:ext cx="890510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dirty="0"/>
              <a:t>Test</a:t>
            </a:r>
          </a:p>
          <a:p>
            <a:endParaRPr lang="ru-RU" sz="2400" dirty="0"/>
          </a:p>
          <a:p>
            <a:pPr marL="457200" indent="-457200">
              <a:buFont typeface="+mj-lt"/>
              <a:buAutoNum type="arabicPeriod"/>
            </a:pPr>
            <a:r>
              <a:rPr lang="en-US" sz="2400" dirty="0"/>
              <a:t>Classification of </a:t>
            </a:r>
            <a:r>
              <a:rPr lang="en-US" sz="2400" dirty="0" smtClean="0"/>
              <a:t>NPP</a:t>
            </a:r>
            <a:endParaRPr lang="ru-RU" sz="2400" dirty="0"/>
          </a:p>
          <a:p>
            <a:pPr marL="457200" indent="-457200">
              <a:buFont typeface="+mj-lt"/>
              <a:buAutoNum type="arabicPeriod"/>
            </a:pPr>
            <a:r>
              <a:rPr lang="en-US" sz="2400" dirty="0"/>
              <a:t>IAEA Classification</a:t>
            </a:r>
            <a:endParaRPr lang="ru-RU" sz="2400" dirty="0"/>
          </a:p>
          <a:p>
            <a:pPr marL="457200" indent="-457200">
              <a:buFont typeface="+mj-lt"/>
              <a:buAutoNum type="arabicPeriod"/>
            </a:pPr>
            <a:r>
              <a:rPr lang="en-US" sz="2400" dirty="0"/>
              <a:t>Pressurized water reactors (PWR)</a:t>
            </a:r>
            <a:endParaRPr lang="ru-RU" sz="2400" dirty="0"/>
          </a:p>
          <a:p>
            <a:pPr marL="457200" indent="-457200">
              <a:buFont typeface="+mj-lt"/>
              <a:buAutoNum type="arabicPeriod"/>
            </a:pPr>
            <a:r>
              <a:rPr lang="en-US" sz="2400" dirty="0"/>
              <a:t>Boiling water reactors (BWR)</a:t>
            </a:r>
            <a:endParaRPr lang="ru-RU" sz="2400" dirty="0"/>
          </a:p>
          <a:p>
            <a:pPr marL="457200" indent="-457200">
              <a:buFont typeface="+mj-lt"/>
              <a:buAutoNum type="arabicPeriod"/>
            </a:pPr>
            <a:r>
              <a:rPr lang="en-US" sz="2400" dirty="0"/>
              <a:t>High-Power Channel Reactor (HPCR)</a:t>
            </a:r>
            <a:endParaRPr lang="ru-RU" sz="2400" dirty="0"/>
          </a:p>
          <a:p>
            <a:pPr marL="457200" indent="-457200">
              <a:buFont typeface="+mj-lt"/>
              <a:buAutoNum type="arabicPeriod"/>
            </a:pPr>
            <a:r>
              <a:rPr lang="en-US" sz="2400" dirty="0"/>
              <a:t>Breeder</a:t>
            </a:r>
            <a:endParaRPr lang="ru-RU" sz="2400" dirty="0"/>
          </a:p>
        </p:txBody>
      </p:sp>
      <p:sp>
        <p:nvSpPr>
          <p:cNvPr id="6" name="Прямоугольник 5"/>
          <p:cNvSpPr/>
          <p:nvPr/>
        </p:nvSpPr>
        <p:spPr>
          <a:xfrm>
            <a:off x="428017" y="73157"/>
            <a:ext cx="2371358" cy="523220"/>
          </a:xfrm>
          <a:prstGeom prst="rect">
            <a:avLst/>
          </a:prstGeom>
        </p:spPr>
        <p:txBody>
          <a:bodyPr wrap="square">
            <a:spAutoFit/>
          </a:bodyPr>
          <a:lstStyle/>
          <a:p>
            <a:r>
              <a:rPr lang="en-US" sz="1400" b="1" dirty="0"/>
              <a:t>Energy investment objects </a:t>
            </a:r>
            <a:endParaRPr lang="ru-RU" sz="1400" b="1" dirty="0" smtClean="0"/>
          </a:p>
          <a:p>
            <a:r>
              <a:rPr lang="en-US" sz="1400" b="1" dirty="0" smtClean="0"/>
              <a:t>Topic 12</a:t>
            </a:r>
            <a:r>
              <a:rPr lang="en-US" sz="1400" b="1" dirty="0"/>
              <a:t>. Traditional energy.</a:t>
            </a:r>
            <a:endParaRPr lang="ru-RU" sz="1400" b="1" dirty="0"/>
          </a:p>
        </p:txBody>
      </p:sp>
    </p:spTree>
    <p:extLst>
      <p:ext uri="{BB962C8B-B14F-4D97-AF65-F5344CB8AC3E}">
        <p14:creationId xmlns:p14="http://schemas.microsoft.com/office/powerpoint/2010/main" val="4213407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7170" name="Picture 2" descr="1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954" y="683741"/>
            <a:ext cx="7874411" cy="57152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069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45" y="609257"/>
            <a:ext cx="6061772" cy="37332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00989" y="3811012"/>
            <a:ext cx="11991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dirty="0" smtClean="0"/>
              <a:t>The </a:t>
            </a:r>
            <a:r>
              <a:rPr lang="en-US" sz="2400" dirty="0"/>
              <a:t>turbine is connected to a generator that generates electricity. After the turbine, the steam condenses into the liquid phase (water) and enters the demineralizer, where the water is purified. After the demineralizer, the water returns to the reactor core. The reactor core contains fuel cells, which are cooled by water supplied to the assemblies by a pump. These pumps and other operating systems are powered by the electricity. If the </a:t>
            </a:r>
            <a:r>
              <a:rPr lang="en-US" sz="2400" dirty="0" err="1"/>
              <a:t>recator</a:t>
            </a:r>
            <a:r>
              <a:rPr lang="en-US" sz="2400" dirty="0"/>
              <a:t> coolant supply is cut off as a result of an accident, emergency cooling is supplied to the reactor from other pumps that can be powered by diesel generators. Other security systems also need electricity. WBR reactors contain from 370-800 fuel assemblies.</a:t>
            </a:r>
            <a:endParaRPr lang="ru-RU" sz="2400" dirty="0"/>
          </a:p>
        </p:txBody>
      </p:sp>
      <p:sp>
        <p:nvSpPr>
          <p:cNvPr id="12" name="Rectangle 3"/>
          <p:cNvSpPr>
            <a:spLocks noChangeArrowheads="1"/>
          </p:cNvSpPr>
          <p:nvPr/>
        </p:nvSpPr>
        <p:spPr bwMode="auto">
          <a:xfrm>
            <a:off x="6061772" y="658988"/>
            <a:ext cx="613022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smtClean="0"/>
              <a:t>	</a:t>
            </a:r>
            <a:r>
              <a:rPr lang="en-US" sz="2400" dirty="0"/>
              <a:t>A typical scheme of a commercial boiling water reactor (1). The reactor core creates a high temperature, (2) a steam-water mixture that is produced from distilled water (the reactor coolant).The mixture moves upward through the core, absorbing heat, from the separator (3) in which the moisture drops are removed and through the steam line (4) the steam enters the main turbine. </a:t>
            </a:r>
            <a:endParaRPr lang="ru-RU" sz="2400" dirty="0"/>
          </a:p>
        </p:txBody>
      </p:sp>
    </p:spTree>
    <p:extLst>
      <p:ext uri="{BB962C8B-B14F-4D97-AF65-F5344CB8AC3E}">
        <p14:creationId xmlns:p14="http://schemas.microsoft.com/office/powerpoint/2010/main" val="2646364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0" y="557914"/>
            <a:ext cx="12266579"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400" b="1" dirty="0" smtClean="0"/>
              <a:t>	</a:t>
            </a:r>
            <a:r>
              <a:rPr lang="en-US" sz="2400" b="1" dirty="0"/>
              <a:t> 13.6 HPCR - High-Power Channel Reactor (LGWR by IAEA)</a:t>
            </a:r>
            <a:endParaRPr lang="ru-RU" sz="2400" dirty="0"/>
          </a:p>
          <a:p>
            <a:pPr algn="just">
              <a:lnSpc>
                <a:spcPct val="90000"/>
              </a:lnSpc>
            </a:pPr>
            <a:r>
              <a:rPr lang="en-US" sz="2400" dirty="0" smtClean="0"/>
              <a:t>	</a:t>
            </a:r>
          </a:p>
          <a:p>
            <a:pPr algn="just">
              <a:lnSpc>
                <a:spcPct val="90000"/>
              </a:lnSpc>
            </a:pPr>
            <a:r>
              <a:rPr lang="en-US" sz="2400" dirty="0" smtClean="0"/>
              <a:t>HPCR </a:t>
            </a:r>
            <a:r>
              <a:rPr lang="en-US" sz="2400" dirty="0"/>
              <a:t>- High-Power Channel Reactor (LGWR by IAEA) is a series of power nuclear reactors developed in the Soviet Union. This reactor is a channel, heterogeneous, uranium – graphite (graphite-water moderator), boiling type, with thermal neutrons; it is designed to produce saturated steam at a pressure of 70 </a:t>
            </a:r>
            <a:r>
              <a:rPr lang="en-US" sz="2400" dirty="0" err="1"/>
              <a:t>kgf</a:t>
            </a:r>
            <a:r>
              <a:rPr lang="en-US" sz="2400" dirty="0"/>
              <a:t>/cm2. The heat carrier is boiling water. Due to their size, they are usually the most visible part of a nuclear power plant</a:t>
            </a:r>
            <a:r>
              <a:rPr lang="en-US" sz="2400" dirty="0" smtClean="0"/>
              <a:t>.</a:t>
            </a:r>
          </a:p>
          <a:p>
            <a:pPr algn="just">
              <a:lnSpc>
                <a:spcPct val="90000"/>
              </a:lnSpc>
            </a:pPr>
            <a:r>
              <a:rPr lang="en-US" sz="4000" b="1" dirty="0"/>
              <a:t>The main feature of this reactor is the absence of a hull.</a:t>
            </a:r>
            <a:endParaRPr lang="ru-RU" sz="4000" dirty="0"/>
          </a:p>
          <a:p>
            <a:pPr algn="just">
              <a:lnSpc>
                <a:spcPct val="90000"/>
              </a:lnSpc>
            </a:pPr>
            <a:r>
              <a:rPr lang="en-US" sz="2400" dirty="0"/>
              <a:t> </a:t>
            </a:r>
            <a:endParaRPr lang="en-US" sz="2400" dirty="0" smtClean="0"/>
          </a:p>
          <a:p>
            <a:pPr algn="just">
              <a:lnSpc>
                <a:spcPct val="90000"/>
              </a:lnSpc>
            </a:pPr>
            <a:r>
              <a:rPr lang="en-US" sz="2400" b="1" dirty="0" smtClean="0"/>
              <a:t>	</a:t>
            </a:r>
            <a:r>
              <a:rPr lang="ru-RU" sz="2400" b="1" dirty="0" smtClean="0"/>
              <a:t>HPCR-1000</a:t>
            </a:r>
            <a:endParaRPr lang="ru-RU" sz="2400" dirty="0"/>
          </a:p>
          <a:p>
            <a:pPr algn="just">
              <a:lnSpc>
                <a:spcPct val="90000"/>
              </a:lnSpc>
            </a:pPr>
            <a:r>
              <a:rPr lang="en-US" sz="2400" dirty="0" smtClean="0"/>
              <a:t>	The </a:t>
            </a:r>
            <a:r>
              <a:rPr lang="en-US" sz="2400" dirty="0"/>
              <a:t>core of HPCR-1000 core consists of a graphite cylinder with a height of 7 m and a diameter of 11.8 m, composed of smaller blocks, which acts as a moderator. Graphite is riddled with a large number of vertical holes, through each of which passes a pressure pipe (also called a process channel (process channel)). The central part of the pressure pipe located in the core is made of an alloy of zirconium with niobium (</a:t>
            </a:r>
            <a:r>
              <a:rPr lang="en-US" sz="2400" dirty="0" err="1"/>
              <a:t>Zr</a:t>
            </a:r>
            <a:r>
              <a:rPr lang="en-US" sz="2400" dirty="0"/>
              <a:t> + 2.5 % </a:t>
            </a:r>
            <a:r>
              <a:rPr lang="en-US" sz="2400" dirty="0" err="1"/>
              <a:t>Nb</a:t>
            </a:r>
            <a:r>
              <a:rPr lang="en-US" sz="2400" dirty="0"/>
              <a:t> (niobium)), which has high mechanical and corrosion properties, the upper and lower parts of the pressure pipe are made of stainless steel. The zirconium and steel parts of the pressure pipe are connected by welded adapters</a:t>
            </a:r>
            <a:r>
              <a:rPr lang="en-US" sz="2400" dirty="0" smtClean="0"/>
              <a:t>.</a:t>
            </a:r>
            <a:endParaRPr lang="ru-RU" sz="2400" dirty="0"/>
          </a:p>
        </p:txBody>
      </p:sp>
    </p:spTree>
    <p:extLst>
      <p:ext uri="{BB962C8B-B14F-4D97-AF65-F5344CB8AC3E}">
        <p14:creationId xmlns:p14="http://schemas.microsoft.com/office/powerpoint/2010/main" val="1479382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416" y="1706880"/>
            <a:ext cx="2606040" cy="3901440"/>
          </a:xfrm>
          <a:prstGeom prst="rect">
            <a:avLst/>
          </a:prstGeom>
          <a:ln>
            <a:noFill/>
          </a:ln>
          <a:effectLst>
            <a:softEdge rad="112500"/>
          </a:effectLst>
        </p:spPr>
      </p:pic>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823" y="708720"/>
            <a:ext cx="3901440" cy="2602230"/>
          </a:xfrm>
          <a:prstGeom prst="rect">
            <a:avLst/>
          </a:prstGeom>
          <a:ln>
            <a:noFill/>
          </a:ln>
          <a:effectLst>
            <a:softEdge rad="112500"/>
          </a:effectLst>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513" y="1206961"/>
            <a:ext cx="5674062" cy="3191660"/>
          </a:xfrm>
          <a:prstGeom prst="rect">
            <a:avLst/>
          </a:prstGeom>
          <a:ln>
            <a:noFill/>
          </a:ln>
          <a:effectLst>
            <a:softEdge rad="112500"/>
          </a:effectLst>
        </p:spPr>
      </p:pic>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83" y="3254326"/>
            <a:ext cx="5395220" cy="2697610"/>
          </a:xfrm>
          <a:prstGeom prst="rect">
            <a:avLst/>
          </a:prstGeom>
          <a:ln>
            <a:noFill/>
          </a:ln>
          <a:effectLst>
            <a:softEdge rad="112500"/>
          </a:effectLst>
        </p:spPr>
      </p:pic>
      <p:pic>
        <p:nvPicPr>
          <p:cNvPr id="6" name="Рисунок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0720" y="3835404"/>
            <a:ext cx="4179979" cy="2971704"/>
          </a:xfrm>
          <a:prstGeom prst="rect">
            <a:avLst/>
          </a:prstGeom>
          <a:ln>
            <a:noFill/>
          </a:ln>
          <a:effectLst>
            <a:softEdge rad="112500"/>
          </a:effectLst>
        </p:spPr>
      </p:pic>
    </p:spTree>
    <p:extLst>
      <p:ext uri="{BB962C8B-B14F-4D97-AF65-F5344CB8AC3E}">
        <p14:creationId xmlns:p14="http://schemas.microsoft.com/office/powerpoint/2010/main" val="1366117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7947586" y="806586"/>
            <a:ext cx="4244414"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ru-RU" sz="2200" dirty="0"/>
              <a:t>HPCR</a:t>
            </a:r>
            <a:r>
              <a:rPr lang="en-US" sz="2200" dirty="0"/>
              <a:t> reactor fuel assembly:</a:t>
            </a:r>
            <a:endParaRPr lang="ru-RU" sz="2200" dirty="0"/>
          </a:p>
          <a:p>
            <a:pPr>
              <a:lnSpc>
                <a:spcPct val="90000"/>
              </a:lnSpc>
            </a:pPr>
            <a:r>
              <a:rPr lang="en-US" sz="2200" dirty="0"/>
              <a:t>1 – </a:t>
            </a:r>
            <a:r>
              <a:rPr lang="en-US" sz="2200" dirty="0" smtClean="0"/>
              <a:t>Spacer</a:t>
            </a:r>
            <a:endParaRPr lang="ru-RU" sz="2200" dirty="0"/>
          </a:p>
          <a:p>
            <a:pPr>
              <a:lnSpc>
                <a:spcPct val="90000"/>
              </a:lnSpc>
            </a:pPr>
            <a:r>
              <a:rPr lang="en-US" sz="2200" dirty="0"/>
              <a:t>2 – Fuel rods shell</a:t>
            </a:r>
            <a:endParaRPr lang="ru-RU" sz="2200" dirty="0"/>
          </a:p>
          <a:p>
            <a:pPr>
              <a:lnSpc>
                <a:spcPct val="90000"/>
              </a:lnSpc>
            </a:pPr>
            <a:r>
              <a:rPr lang="en-US" sz="2200" dirty="0"/>
              <a:t>3 – Nuclear fuel tablets</a:t>
            </a:r>
            <a:endParaRPr lang="ru-RU" sz="2200" dirty="0"/>
          </a:p>
        </p:txBody>
      </p:sp>
      <p:pic>
        <p:nvPicPr>
          <p:cNvPr id="9218" name="Picture 2" descr="150px-Rbmk_fuel_rods_ho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730389" y="-1625241"/>
            <a:ext cx="2408362" cy="71114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842" y="3418861"/>
            <a:ext cx="8057017" cy="32035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8638081" y="2120911"/>
            <a:ext cx="3821705"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90000"/>
              </a:lnSpc>
            </a:pPr>
            <a:r>
              <a:rPr lang="en-US" sz="2200" dirty="0"/>
              <a:t>1. Graphite retarder</a:t>
            </a:r>
            <a:endParaRPr lang="ru-RU" sz="2200" dirty="0"/>
          </a:p>
          <a:p>
            <a:pPr>
              <a:lnSpc>
                <a:spcPct val="90000"/>
              </a:lnSpc>
            </a:pPr>
            <a:r>
              <a:rPr lang="en-US" sz="2200" dirty="0"/>
              <a:t>2. The rods of the control and protection</a:t>
            </a:r>
            <a:endParaRPr lang="ru-RU" sz="2200" dirty="0"/>
          </a:p>
          <a:p>
            <a:pPr>
              <a:lnSpc>
                <a:spcPct val="90000"/>
              </a:lnSpc>
            </a:pPr>
            <a:r>
              <a:rPr lang="en-US" sz="2200" dirty="0"/>
              <a:t>3. </a:t>
            </a:r>
            <a:r>
              <a:rPr lang="en-US" sz="2200" dirty="0" smtClean="0"/>
              <a:t>Tech</a:t>
            </a:r>
          </a:p>
          <a:p>
            <a:pPr>
              <a:lnSpc>
                <a:spcPct val="90000"/>
              </a:lnSpc>
            </a:pPr>
            <a:r>
              <a:rPr lang="en-US" sz="2200" dirty="0" err="1" smtClean="0"/>
              <a:t>nological</a:t>
            </a:r>
            <a:r>
              <a:rPr lang="en-US" sz="2200" dirty="0" smtClean="0"/>
              <a:t> </a:t>
            </a:r>
            <a:r>
              <a:rPr lang="en-US" sz="2200" dirty="0"/>
              <a:t>channels</a:t>
            </a:r>
            <a:endParaRPr lang="ru-RU" sz="2200" dirty="0"/>
          </a:p>
          <a:p>
            <a:pPr>
              <a:lnSpc>
                <a:spcPct val="90000"/>
              </a:lnSpc>
            </a:pPr>
            <a:r>
              <a:rPr lang="en-US" sz="2200" dirty="0"/>
              <a:t>4. Steam</a:t>
            </a:r>
            <a:endParaRPr lang="ru-RU" sz="2200" dirty="0"/>
          </a:p>
          <a:p>
            <a:pPr>
              <a:lnSpc>
                <a:spcPct val="90000"/>
              </a:lnSpc>
            </a:pPr>
            <a:r>
              <a:rPr lang="en-US" sz="2200" dirty="0"/>
              <a:t>5. Water</a:t>
            </a:r>
            <a:endParaRPr lang="ru-RU" sz="2200" dirty="0"/>
          </a:p>
          <a:p>
            <a:pPr>
              <a:lnSpc>
                <a:spcPct val="90000"/>
              </a:lnSpc>
            </a:pPr>
            <a:r>
              <a:rPr lang="en-US" sz="2200" dirty="0"/>
              <a:t>6. Separator drum</a:t>
            </a:r>
            <a:endParaRPr lang="ru-RU" sz="2200" dirty="0"/>
          </a:p>
          <a:p>
            <a:pPr>
              <a:lnSpc>
                <a:spcPct val="90000"/>
              </a:lnSpc>
            </a:pPr>
            <a:r>
              <a:rPr lang="en-US" sz="2200" dirty="0"/>
              <a:t>7. Dry steam</a:t>
            </a:r>
            <a:endParaRPr lang="ru-RU" sz="2200" dirty="0"/>
          </a:p>
          <a:p>
            <a:pPr>
              <a:lnSpc>
                <a:spcPct val="90000"/>
              </a:lnSpc>
            </a:pPr>
            <a:r>
              <a:rPr lang="en-US" sz="2200" dirty="0"/>
              <a:t>8. High-pressure turbines</a:t>
            </a:r>
            <a:endParaRPr lang="ru-RU" sz="2200" dirty="0"/>
          </a:p>
          <a:p>
            <a:pPr>
              <a:lnSpc>
                <a:spcPct val="90000"/>
              </a:lnSpc>
            </a:pPr>
            <a:r>
              <a:rPr lang="en-US" sz="2200" dirty="0"/>
              <a:t>9. Low pressure turbine</a:t>
            </a:r>
            <a:endParaRPr lang="ru-RU" sz="2200" dirty="0"/>
          </a:p>
          <a:p>
            <a:pPr>
              <a:lnSpc>
                <a:spcPct val="90000"/>
              </a:lnSpc>
            </a:pPr>
            <a:r>
              <a:rPr lang="en-US" sz="2200" dirty="0"/>
              <a:t>10. Electric generator</a:t>
            </a:r>
            <a:endParaRPr lang="ru-RU" sz="2200" dirty="0"/>
          </a:p>
          <a:p>
            <a:pPr>
              <a:lnSpc>
                <a:spcPct val="90000"/>
              </a:lnSpc>
            </a:pPr>
            <a:r>
              <a:rPr lang="en-US" sz="2200" dirty="0"/>
              <a:t>11. Circulation pumps</a:t>
            </a:r>
            <a:endParaRPr lang="ru-RU" sz="2200" dirty="0"/>
          </a:p>
          <a:p>
            <a:pPr>
              <a:lnSpc>
                <a:spcPct val="90000"/>
              </a:lnSpc>
            </a:pPr>
            <a:r>
              <a:rPr lang="en-US" sz="2200" dirty="0"/>
              <a:t>12. Cooler (condenser)</a:t>
            </a:r>
            <a:endParaRPr lang="ru-RU" sz="2200" dirty="0"/>
          </a:p>
          <a:p>
            <a:pPr>
              <a:lnSpc>
                <a:spcPct val="90000"/>
              </a:lnSpc>
            </a:pPr>
            <a:r>
              <a:rPr lang="ru-RU" sz="2200" dirty="0"/>
              <a:t>13. </a:t>
            </a:r>
            <a:r>
              <a:rPr lang="en-US" sz="2200" dirty="0"/>
              <a:t>Auxiliary water circuit</a:t>
            </a:r>
            <a:endParaRPr lang="ru-RU" sz="2200" dirty="0"/>
          </a:p>
        </p:txBody>
      </p:sp>
    </p:spTree>
    <p:extLst>
      <p:ext uri="{BB962C8B-B14F-4D97-AF65-F5344CB8AC3E}">
        <p14:creationId xmlns:p14="http://schemas.microsoft.com/office/powerpoint/2010/main" val="713777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204193" y="856357"/>
            <a:ext cx="1171534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smtClean="0"/>
              <a:t>	When </a:t>
            </a:r>
            <a:r>
              <a:rPr lang="en-US" sz="2400" dirty="0"/>
              <a:t>designing the HPCR power units, due to the imperfection of the calculation methods, a non-optimal channel grid step was chosen. As a result, the reactor was somewhat over-slowed, which led to positive values of the steam reactivity coefficient in the working area, exceeding the proportion of delayed neutrons. Before the accident at the Chernobyl nuclear power plant, it was believed that despite the positive vapor reactivity coefficient, this value changes sign as the vapor content increases. However, as it turned out after the </a:t>
            </a:r>
            <a:r>
              <a:rPr lang="en-US" sz="2400" dirty="0" smtClean="0"/>
              <a:t>	Chernobyl </a:t>
            </a:r>
            <a:r>
              <a:rPr lang="en-US" sz="2400" dirty="0"/>
              <a:t>accident, this is not the case. Subsequently, this disadvantage was eliminated by using a higher-enriched fuel with a burn-out absorber (erbium oxide).</a:t>
            </a:r>
            <a:endParaRPr lang="ru-RU" sz="2400" dirty="0"/>
          </a:p>
          <a:p>
            <a:pPr algn="just"/>
            <a:r>
              <a:rPr lang="en-US" sz="2400" dirty="0" smtClean="0"/>
              <a:t>	In </a:t>
            </a:r>
            <a:r>
              <a:rPr lang="en-US" sz="2400" dirty="0"/>
              <a:t>each fuel channel, a cassette is installed, consisting of two fuel assemblies – the lower and upper. Each assembly includes 18 rod fuel rods. The fuel element shell is filled with uranium dioxide tablets. According to the initial project, the enrichment of uranium-235 was 1.8 %, but, as the experience of operating HPCR accumulated, it turned out to be advisable to increase the enrichment. The increase in enrichment, combined with the use of a burn-out absorber in the fuel, made it possible to increase the controllability of the reactor, increase safety and improve its economic performance. Currently, the transition to fuel with an enrichment of 3.0% is underway</a:t>
            </a:r>
            <a:r>
              <a:rPr lang="en-US" sz="2400" dirty="0" smtClean="0"/>
              <a:t>.</a:t>
            </a:r>
            <a:endParaRPr lang="ru-RU" sz="2400" dirty="0"/>
          </a:p>
        </p:txBody>
      </p:sp>
    </p:spTree>
    <p:extLst>
      <p:ext uri="{BB962C8B-B14F-4D97-AF65-F5344CB8AC3E}">
        <p14:creationId xmlns:p14="http://schemas.microsoft.com/office/powerpoint/2010/main" val="4085323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7000" b="-17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32416" y="193579"/>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62897" y="111016"/>
            <a:ext cx="3843816" cy="523220"/>
          </a:xfrm>
          <a:prstGeom prst="rect">
            <a:avLst/>
          </a:prstGeom>
        </p:spPr>
        <p:txBody>
          <a:bodyPr wrap="square">
            <a:spAutoFit/>
          </a:bodyPr>
          <a:lstStyle/>
          <a:p>
            <a:r>
              <a:rPr lang="en-US" sz="1400" b="1" dirty="0"/>
              <a:t>Tutorial 13.  ENERGY INVESTMENT OBJECTS </a:t>
            </a:r>
            <a:endParaRPr lang="ru-RU" sz="1400" b="1" dirty="0"/>
          </a:p>
          <a:p>
            <a:r>
              <a:rPr lang="en-US" sz="1400" b="1" dirty="0"/>
              <a:t>Part 2. Nuclear energy</a:t>
            </a:r>
            <a:endParaRPr lang="ru-RU" sz="1400" dirty="0"/>
          </a:p>
        </p:txBody>
      </p:sp>
      <p:sp>
        <p:nvSpPr>
          <p:cNvPr id="11" name="Rectangle 3"/>
          <p:cNvSpPr>
            <a:spLocks noChangeArrowheads="1"/>
          </p:cNvSpPr>
          <p:nvPr/>
        </p:nvSpPr>
        <p:spPr bwMode="auto">
          <a:xfrm>
            <a:off x="723002" y="1157456"/>
            <a:ext cx="1134245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smtClean="0"/>
              <a:t>	The </a:t>
            </a:r>
            <a:r>
              <a:rPr lang="en-US" sz="2400" dirty="0"/>
              <a:t>HPCR reactor operates on a single-circuit circuit. The circulation of the coolant is carried out in a multiple forced circulation circuit. In the core, the water cooling the fuel rods partially evaporates and the resulting steam-water mixture enters the separator drums. In the drum separators, the steam is separated, which enters the turbine unit. The remaining water is mixed with the feed water and fed to the reactor core using the main circulation pumps (MCP). Separated saturated steam (temperature 285°C) at a pressure of 70-65 </a:t>
            </a:r>
            <a:r>
              <a:rPr lang="en-US" sz="2400" dirty="0" err="1"/>
              <a:t>kgf</a:t>
            </a:r>
            <a:r>
              <a:rPr lang="en-US" sz="2400" dirty="0"/>
              <a:t>/cm</a:t>
            </a:r>
            <a:r>
              <a:rPr lang="en-US" sz="2400" baseline="30000" dirty="0"/>
              <a:t>2</a:t>
            </a:r>
            <a:r>
              <a:rPr lang="en-US" sz="2400" dirty="0"/>
              <a:t> is supplied to two </a:t>
            </a:r>
            <a:r>
              <a:rPr lang="en-US" sz="2400" dirty="0" err="1"/>
              <a:t>turbogenerators</a:t>
            </a:r>
            <a:r>
              <a:rPr lang="en-US" sz="2400" dirty="0"/>
              <a:t> with an electric capacity of 500 MW each. The spent steam is condensed, after which, passing through regenerative heaters and a </a:t>
            </a:r>
            <a:r>
              <a:rPr lang="en-US" sz="2400" dirty="0" smtClean="0"/>
              <a:t>deaerator, </a:t>
            </a:r>
            <a:r>
              <a:rPr lang="en-US" sz="2400" dirty="0"/>
              <a:t>it is fed by feed pumps in a multiple forced circulation circuit.</a:t>
            </a:r>
            <a:endParaRPr lang="ru-RU" sz="2200" dirty="0"/>
          </a:p>
        </p:txBody>
      </p:sp>
    </p:spTree>
    <p:extLst>
      <p:ext uri="{BB962C8B-B14F-4D97-AF65-F5344CB8AC3E}">
        <p14:creationId xmlns:p14="http://schemas.microsoft.com/office/powerpoint/2010/main" val="3622667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1077</Words>
  <Application>Microsoft Office PowerPoint</Application>
  <PresentationFormat>Широкоэкранный</PresentationFormat>
  <Paragraphs>564</Paragraphs>
  <Slides>27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27</vt:i4>
      </vt:variant>
    </vt:vector>
  </HeadingPairs>
  <TitlesOfParts>
    <vt:vector size="33" baseType="lpstr">
      <vt:lpstr>Arial</vt:lpstr>
      <vt:lpstr>Calibri</vt:lpstr>
      <vt:lpstr>Calibri (Основной текст)</vt:lpstr>
      <vt:lpstr>Calibri Light</vt:lpstr>
      <vt:lpstr>Times New Roman</vt:lpstr>
      <vt:lpstr>Тема Office</vt:lpstr>
      <vt:lpstr>INVESTMENT DESIGN INNOVATION  IN THE ENERGY SYSTEM</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INVESTMENT DESIGN INNOVATION  IN THE ENERGY SYSTEM</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Николай</dc:creator>
  <cp:lastModifiedBy>Николай</cp:lastModifiedBy>
  <cp:revision>126</cp:revision>
  <dcterms:created xsi:type="dcterms:W3CDTF">2020-11-29T07:59:01Z</dcterms:created>
  <dcterms:modified xsi:type="dcterms:W3CDTF">2021-04-04T10:15:48Z</dcterms:modified>
</cp:coreProperties>
</file>